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425" r:id="rId3"/>
    <p:sldId id="436" r:id="rId4"/>
    <p:sldId id="430" r:id="rId5"/>
    <p:sldId id="437" r:id="rId6"/>
    <p:sldId id="429" r:id="rId7"/>
    <p:sldId id="431" r:id="rId8"/>
    <p:sldId id="432" r:id="rId9"/>
    <p:sldId id="433" r:id="rId10"/>
    <p:sldId id="435" r:id="rId11"/>
    <p:sldId id="434" r:id="rId12"/>
    <p:sldId id="288" r:id="rId13"/>
  </p:sldIdLst>
  <p:sldSz cx="22399625" cy="12599988"/>
  <p:notesSz cx="6858000" cy="9144000"/>
  <p:defaultTextStyle>
    <a:defPPr>
      <a:defRPr lang="vi-VN"/>
    </a:defPPr>
    <a:lvl1pPr marL="0" algn="l" defTabSz="2159486" rtl="0" eaLnBrk="1" latinLnBrk="0" hangingPunct="1">
      <a:defRPr sz="4249" kern="1200">
        <a:solidFill>
          <a:schemeClr val="tx1"/>
        </a:solidFill>
        <a:latin typeface="+mn-lt"/>
        <a:ea typeface="+mn-ea"/>
        <a:cs typeface="+mn-cs"/>
      </a:defRPr>
    </a:lvl1pPr>
    <a:lvl2pPr marL="1079748" algn="l" defTabSz="2159486" rtl="0" eaLnBrk="1" latinLnBrk="0" hangingPunct="1">
      <a:defRPr sz="4249" kern="1200">
        <a:solidFill>
          <a:schemeClr val="tx1"/>
        </a:solidFill>
        <a:latin typeface="+mn-lt"/>
        <a:ea typeface="+mn-ea"/>
        <a:cs typeface="+mn-cs"/>
      </a:defRPr>
    </a:lvl2pPr>
    <a:lvl3pPr marL="2159486" algn="l" defTabSz="2159486" rtl="0" eaLnBrk="1" latinLnBrk="0" hangingPunct="1">
      <a:defRPr sz="4249" kern="1200">
        <a:solidFill>
          <a:schemeClr val="tx1"/>
        </a:solidFill>
        <a:latin typeface="+mn-lt"/>
        <a:ea typeface="+mn-ea"/>
        <a:cs typeface="+mn-cs"/>
      </a:defRPr>
    </a:lvl3pPr>
    <a:lvl4pPr marL="3239234" algn="l" defTabSz="2159486" rtl="0" eaLnBrk="1" latinLnBrk="0" hangingPunct="1">
      <a:defRPr sz="4249" kern="1200">
        <a:solidFill>
          <a:schemeClr val="tx1"/>
        </a:solidFill>
        <a:latin typeface="+mn-lt"/>
        <a:ea typeface="+mn-ea"/>
        <a:cs typeface="+mn-cs"/>
      </a:defRPr>
    </a:lvl4pPr>
    <a:lvl5pPr marL="4318982" algn="l" defTabSz="2159486" rtl="0" eaLnBrk="1" latinLnBrk="0" hangingPunct="1">
      <a:defRPr sz="4249" kern="1200">
        <a:solidFill>
          <a:schemeClr val="tx1"/>
        </a:solidFill>
        <a:latin typeface="+mn-lt"/>
        <a:ea typeface="+mn-ea"/>
        <a:cs typeface="+mn-cs"/>
      </a:defRPr>
    </a:lvl5pPr>
    <a:lvl6pPr marL="5398720" algn="l" defTabSz="2159486" rtl="0" eaLnBrk="1" latinLnBrk="0" hangingPunct="1">
      <a:defRPr sz="4249" kern="1200">
        <a:solidFill>
          <a:schemeClr val="tx1"/>
        </a:solidFill>
        <a:latin typeface="+mn-lt"/>
        <a:ea typeface="+mn-ea"/>
        <a:cs typeface="+mn-cs"/>
      </a:defRPr>
    </a:lvl6pPr>
    <a:lvl7pPr marL="6478468" algn="l" defTabSz="2159486" rtl="0" eaLnBrk="1" latinLnBrk="0" hangingPunct="1">
      <a:defRPr sz="4249" kern="1200">
        <a:solidFill>
          <a:schemeClr val="tx1"/>
        </a:solidFill>
        <a:latin typeface="+mn-lt"/>
        <a:ea typeface="+mn-ea"/>
        <a:cs typeface="+mn-cs"/>
      </a:defRPr>
    </a:lvl7pPr>
    <a:lvl8pPr marL="7558206" algn="l" defTabSz="2159486" rtl="0" eaLnBrk="1" latinLnBrk="0" hangingPunct="1">
      <a:defRPr sz="4249" kern="1200">
        <a:solidFill>
          <a:schemeClr val="tx1"/>
        </a:solidFill>
        <a:latin typeface="+mn-lt"/>
        <a:ea typeface="+mn-ea"/>
        <a:cs typeface="+mn-cs"/>
      </a:defRPr>
    </a:lvl8pPr>
    <a:lvl9pPr marL="8637954" algn="l" defTabSz="2159486" rtl="0" eaLnBrk="1" latinLnBrk="0" hangingPunct="1">
      <a:defRPr sz="42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8">
          <p15:clr>
            <a:srgbClr val="A4A3A4"/>
          </p15:clr>
        </p15:guide>
        <p15:guide id="2" pos="705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c Duong" initials="ND" lastIdx="2" clrIdx="0">
    <p:extLst>
      <p:ext uri="{19B8F6BF-5375-455C-9EA6-DF929625EA0E}">
        <p15:presenceInfo xmlns:p15="http://schemas.microsoft.com/office/powerpoint/2012/main" userId="796bea7e5e51a9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F0A"/>
    <a:srgbClr val="5AA9BA"/>
    <a:srgbClr val="5792CE"/>
    <a:srgbClr val="C00000"/>
    <a:srgbClr val="ECCD9A"/>
    <a:srgbClr val="EE2434"/>
    <a:srgbClr val="770308"/>
    <a:srgbClr val="680205"/>
    <a:srgbClr val="9B0B11"/>
    <a:srgbClr val="FFD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2944" autoAdjust="0"/>
  </p:normalViewPr>
  <p:slideViewPr>
    <p:cSldViewPr snapToGrid="0">
      <p:cViewPr varScale="1">
        <p:scale>
          <a:sx n="50" d="100"/>
          <a:sy n="50" d="100"/>
        </p:scale>
        <p:origin x="1038" y="72"/>
      </p:cViewPr>
      <p:guideLst>
        <p:guide orient="horz" pos="3968"/>
        <p:guide pos="7055"/>
      </p:guideLst>
    </p:cSldViewPr>
  </p:slideViewPr>
  <p:notesTextViewPr>
    <p:cViewPr>
      <p:scale>
        <a:sx n="100" d="100"/>
        <a:sy n="100" d="100"/>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DA22A-4EB0-4BCB-B6D9-01FDD162CA5B}" type="datetimeFigureOut">
              <a:rPr lang="vi-VN" smtClean="0"/>
              <a:t>22/11/2024</a:t>
            </a:fld>
            <a:endParaRPr lang="vi-V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478F69-BC72-4874-A3E6-6A79DF0B8C43}" type="slidenum">
              <a:rPr lang="vi-VN" smtClean="0"/>
              <a:t>‹#›</a:t>
            </a:fld>
            <a:endParaRPr lang="vi-VN"/>
          </a:p>
        </p:txBody>
      </p:sp>
    </p:spTree>
    <p:extLst>
      <p:ext uri="{BB962C8B-B14F-4D97-AF65-F5344CB8AC3E}">
        <p14:creationId xmlns:p14="http://schemas.microsoft.com/office/powerpoint/2010/main" val="2383925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E993D-2E7B-4A94-9B53-A74152F62EE5}" type="datetimeFigureOut">
              <a:rPr lang="vi-VN" smtClean="0"/>
              <a:t>22/11/2024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973FA-92BC-40E9-BBB4-CC59E02A72DC}" type="slidenum">
              <a:rPr lang="vi-VN" smtClean="0"/>
              <a:t>‹#›</a:t>
            </a:fld>
            <a:endParaRPr lang="vi-VN"/>
          </a:p>
        </p:txBody>
      </p:sp>
    </p:spTree>
    <p:extLst>
      <p:ext uri="{BB962C8B-B14F-4D97-AF65-F5344CB8AC3E}">
        <p14:creationId xmlns:p14="http://schemas.microsoft.com/office/powerpoint/2010/main" val="2510388970"/>
      </p:ext>
    </p:extLst>
  </p:cSld>
  <p:clrMap bg1="lt1" tx1="dk1" bg2="lt2" tx2="dk2" accent1="accent1" accent2="accent2" accent3="accent3" accent4="accent4" accent5="accent5" accent6="accent6" hlink="hlink" folHlink="folHlink"/>
  <p:notesStyle>
    <a:lvl1pPr marL="0" algn="l" defTabSz="2159486" rtl="0" eaLnBrk="1" latinLnBrk="0" hangingPunct="1">
      <a:defRPr sz="2830" kern="1200">
        <a:solidFill>
          <a:schemeClr val="tx1"/>
        </a:solidFill>
        <a:latin typeface="+mn-lt"/>
        <a:ea typeface="+mn-ea"/>
        <a:cs typeface="+mn-cs"/>
      </a:defRPr>
    </a:lvl1pPr>
    <a:lvl2pPr marL="1079748" algn="l" defTabSz="2159486" rtl="0" eaLnBrk="1" latinLnBrk="0" hangingPunct="1">
      <a:defRPr sz="2830" kern="1200">
        <a:solidFill>
          <a:schemeClr val="tx1"/>
        </a:solidFill>
        <a:latin typeface="+mn-lt"/>
        <a:ea typeface="+mn-ea"/>
        <a:cs typeface="+mn-cs"/>
      </a:defRPr>
    </a:lvl2pPr>
    <a:lvl3pPr marL="2159486" algn="l" defTabSz="2159486" rtl="0" eaLnBrk="1" latinLnBrk="0" hangingPunct="1">
      <a:defRPr sz="2830" kern="1200">
        <a:solidFill>
          <a:schemeClr val="tx1"/>
        </a:solidFill>
        <a:latin typeface="+mn-lt"/>
        <a:ea typeface="+mn-ea"/>
        <a:cs typeface="+mn-cs"/>
      </a:defRPr>
    </a:lvl3pPr>
    <a:lvl4pPr marL="3239234" algn="l" defTabSz="2159486" rtl="0" eaLnBrk="1" latinLnBrk="0" hangingPunct="1">
      <a:defRPr sz="2830" kern="1200">
        <a:solidFill>
          <a:schemeClr val="tx1"/>
        </a:solidFill>
        <a:latin typeface="+mn-lt"/>
        <a:ea typeface="+mn-ea"/>
        <a:cs typeface="+mn-cs"/>
      </a:defRPr>
    </a:lvl4pPr>
    <a:lvl5pPr marL="4318982" algn="l" defTabSz="2159486" rtl="0" eaLnBrk="1" latinLnBrk="0" hangingPunct="1">
      <a:defRPr sz="2830" kern="1200">
        <a:solidFill>
          <a:schemeClr val="tx1"/>
        </a:solidFill>
        <a:latin typeface="+mn-lt"/>
        <a:ea typeface="+mn-ea"/>
        <a:cs typeface="+mn-cs"/>
      </a:defRPr>
    </a:lvl5pPr>
    <a:lvl6pPr marL="5398720" algn="l" defTabSz="2159486" rtl="0" eaLnBrk="1" latinLnBrk="0" hangingPunct="1">
      <a:defRPr sz="2830" kern="1200">
        <a:solidFill>
          <a:schemeClr val="tx1"/>
        </a:solidFill>
        <a:latin typeface="+mn-lt"/>
        <a:ea typeface="+mn-ea"/>
        <a:cs typeface="+mn-cs"/>
      </a:defRPr>
    </a:lvl6pPr>
    <a:lvl7pPr marL="6478468" algn="l" defTabSz="2159486" rtl="0" eaLnBrk="1" latinLnBrk="0" hangingPunct="1">
      <a:defRPr sz="2830" kern="1200">
        <a:solidFill>
          <a:schemeClr val="tx1"/>
        </a:solidFill>
        <a:latin typeface="+mn-lt"/>
        <a:ea typeface="+mn-ea"/>
        <a:cs typeface="+mn-cs"/>
      </a:defRPr>
    </a:lvl7pPr>
    <a:lvl8pPr marL="7558206" algn="l" defTabSz="2159486" rtl="0" eaLnBrk="1" latinLnBrk="0" hangingPunct="1">
      <a:defRPr sz="2830" kern="1200">
        <a:solidFill>
          <a:schemeClr val="tx1"/>
        </a:solidFill>
        <a:latin typeface="+mn-lt"/>
        <a:ea typeface="+mn-ea"/>
        <a:cs typeface="+mn-cs"/>
      </a:defRPr>
    </a:lvl8pPr>
    <a:lvl9pPr marL="8637954" algn="l" defTabSz="2159486" rtl="0" eaLnBrk="1" latinLnBrk="0" hangingPunct="1">
      <a:defRPr sz="283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973FA-92BC-40E9-BBB4-CC59E02A72DC}" type="slidenum">
              <a:rPr lang="vi-VN" smtClean="0"/>
              <a:t>1</a:t>
            </a:fld>
            <a:endParaRPr lang="vi-VN"/>
          </a:p>
        </p:txBody>
      </p:sp>
    </p:spTree>
    <p:extLst>
      <p:ext uri="{BB962C8B-B14F-4D97-AF65-F5344CB8AC3E}">
        <p14:creationId xmlns:p14="http://schemas.microsoft.com/office/powerpoint/2010/main" val="80567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237266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308309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A5973FA-92BC-40E9-BBB4-CC59E02A72DC}" type="slidenum">
              <a:rPr lang="vi-VN" smtClean="0"/>
              <a:t>12</a:t>
            </a:fld>
            <a:endParaRPr lang="vi-VN"/>
          </a:p>
        </p:txBody>
      </p:sp>
    </p:spTree>
    <p:extLst>
      <p:ext uri="{BB962C8B-B14F-4D97-AF65-F5344CB8AC3E}">
        <p14:creationId xmlns:p14="http://schemas.microsoft.com/office/powerpoint/2010/main" val="233665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vi-VN"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176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vi-VN"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366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388665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421565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282315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111756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248005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4278d3222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4278d3222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None/>
            </a:pPr>
            <a:endParaRPr lang="en-US"/>
          </a:p>
        </p:txBody>
      </p:sp>
    </p:spTree>
    <p:extLst>
      <p:ext uri="{BB962C8B-B14F-4D97-AF65-F5344CB8AC3E}">
        <p14:creationId xmlns:p14="http://schemas.microsoft.com/office/powerpoint/2010/main" val="252635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240070">
              <a:buClr>
                <a:srgbClr val="000000"/>
              </a:buClr>
            </a:pPr>
            <a:fld id="{4CBAF8E6-9238-429C-8EDF-8E9F63681454}" type="datetimeFigureOut">
              <a:rPr lang="en-US" sz="3429" kern="0" smtClean="0">
                <a:solidFill>
                  <a:srgbClr val="000000"/>
                </a:solidFill>
                <a:latin typeface="Arial"/>
                <a:cs typeface="Arial"/>
                <a:sym typeface="Arial"/>
              </a:rPr>
              <a:pPr defTabSz="2240070">
                <a:buClr>
                  <a:srgbClr val="000000"/>
                </a:buClr>
              </a:pPr>
              <a:t>11/22/2024</a:t>
            </a:fld>
            <a:endParaRPr lang="en-US" sz="3429"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p>
            <a:pPr defTabSz="2240070">
              <a:buClr>
                <a:srgbClr val="000000"/>
              </a:buClr>
            </a:pPr>
            <a:endParaRPr lang="en-US" sz="3429"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pPr defTabSz="2240070">
              <a:buClr>
                <a:srgbClr val="000000"/>
              </a:buClr>
            </a:pPr>
            <a:fld id="{1E77BDB4-FF59-4C82-AB7D-EA5909248A79}" type="slidenum">
              <a:rPr lang="en-US" sz="3429" kern="0" smtClean="0">
                <a:solidFill>
                  <a:srgbClr val="000000"/>
                </a:solidFill>
                <a:latin typeface="Arial"/>
                <a:cs typeface="Arial"/>
                <a:sym typeface="Arial"/>
              </a:rPr>
              <a:pPr defTabSz="2240070">
                <a:buClr>
                  <a:srgbClr val="000000"/>
                </a:buClr>
              </a:pPr>
              <a:t>‹#›</a:t>
            </a:fld>
            <a:endParaRPr lang="en-US" sz="3429" kern="0">
              <a:solidFill>
                <a:srgbClr val="000000"/>
              </a:solidFill>
              <a:latin typeface="Arial"/>
              <a:cs typeface="Arial"/>
              <a:sym typeface="Arial"/>
            </a:endParaRPr>
          </a:p>
        </p:txBody>
      </p:sp>
    </p:spTree>
    <p:extLst>
      <p:ext uri="{BB962C8B-B14F-4D97-AF65-F5344CB8AC3E}">
        <p14:creationId xmlns:p14="http://schemas.microsoft.com/office/powerpoint/2010/main" val="112190806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63750" y="1090183"/>
            <a:ext cx="18872126" cy="140294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1pPr>
            <a:lvl2pPr lvl="1"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2pPr>
            <a:lvl3pPr lvl="2"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3pPr>
            <a:lvl4pPr lvl="3"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4pPr>
            <a:lvl5pPr lvl="4"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5pPr>
            <a:lvl6pPr lvl="5"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6pPr>
            <a:lvl7pPr lvl="6"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7pPr>
            <a:lvl8pPr lvl="7"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8pPr>
            <a:lvl9pPr lvl="8" algn="ctr">
              <a:spcBef>
                <a:spcPts val="0"/>
              </a:spcBef>
              <a:spcAft>
                <a:spcPts val="0"/>
              </a:spcAft>
              <a:buClr>
                <a:srgbClr val="434343"/>
              </a:buClr>
              <a:buSzPts val="3500"/>
              <a:buFont typeface="Rokkitt"/>
              <a:buNone/>
              <a:defRPr sz="3500" b="1">
                <a:solidFill>
                  <a:srgbClr val="434343"/>
                </a:solidFill>
                <a:latin typeface="Rokkitt"/>
                <a:ea typeface="Rokkitt"/>
                <a:cs typeface="Rokkitt"/>
                <a:sym typeface="Rokkitt"/>
              </a:defRPr>
            </a:lvl9pPr>
          </a:lstStyle>
          <a:p>
            <a:endParaRPr/>
          </a:p>
        </p:txBody>
      </p:sp>
      <p:sp>
        <p:nvSpPr>
          <p:cNvPr id="7" name="Google Shape;7;p1"/>
          <p:cNvSpPr txBox="1">
            <a:spLocks noGrp="1"/>
          </p:cNvSpPr>
          <p:nvPr>
            <p:ph type="body" idx="1"/>
          </p:nvPr>
        </p:nvSpPr>
        <p:spPr>
          <a:xfrm>
            <a:off x="1763750" y="3802106"/>
            <a:ext cx="18872126" cy="7390227"/>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1pPr>
            <a:lvl2pPr marL="914400" lvl="1"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2pPr>
            <a:lvl3pPr marL="1371600" lvl="2"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3pPr>
            <a:lvl4pPr marL="1828800" lvl="3"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4pPr>
            <a:lvl5pPr marL="2286000" lvl="4"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5pPr>
            <a:lvl6pPr marL="2743200" lvl="5"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6pPr>
            <a:lvl7pPr marL="3200400" lvl="6"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7pPr>
            <a:lvl8pPr marL="3657600" lvl="7"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8pPr>
            <a:lvl9pPr marL="4114800" lvl="8" indent="-330200">
              <a:lnSpc>
                <a:spcPct val="100000"/>
              </a:lnSpc>
              <a:spcBef>
                <a:spcPts val="0"/>
              </a:spcBef>
              <a:spcAft>
                <a:spcPts val="0"/>
              </a:spcAft>
              <a:buClr>
                <a:srgbClr val="434343"/>
              </a:buClr>
              <a:buSzPts val="1600"/>
              <a:buFont typeface="Arimo"/>
              <a:buChar char="■"/>
              <a:defRPr sz="1600">
                <a:solidFill>
                  <a:srgbClr val="434343"/>
                </a:solidFill>
                <a:latin typeface="Arimo"/>
                <a:ea typeface="Arimo"/>
                <a:cs typeface="Arimo"/>
                <a:sym typeface="Arimo"/>
              </a:defRPr>
            </a:lvl9pPr>
          </a:lstStyle>
          <a:p>
            <a:endParaRPr/>
          </a:p>
        </p:txBody>
      </p:sp>
    </p:spTree>
    <p:extLst>
      <p:ext uri="{BB962C8B-B14F-4D97-AF65-F5344CB8AC3E}">
        <p14:creationId xmlns:p14="http://schemas.microsoft.com/office/powerpoint/2010/main" val="254601593"/>
      </p:ext>
    </p:extLst>
  </p:cSld>
  <p:clrMap bg1="lt1" tx1="dk1" bg2="dk2" tx2="lt2" accent1="accent1" accent2="accent2" accent3="accent3" accent4="accent4" accent5="accent5" accent6="accent6" hlink="hlink" folHlink="folHlink"/>
  <p:sldLayoutIdLst>
    <p:sldLayoutId id="2147483665" r:id="rId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42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4000"/>
          </a:stretch>
        </a:blipFill>
        <a:effectLst/>
      </p:bgPr>
    </p:bg>
    <p:spTree>
      <p:nvGrpSpPr>
        <p:cNvPr id="1" name=""/>
        <p:cNvGrpSpPr/>
        <p:nvPr/>
      </p:nvGrpSpPr>
      <p:grpSpPr>
        <a:xfrm>
          <a:off x="0" y="0"/>
          <a:ext cx="0" cy="0"/>
          <a:chOff x="0" y="0"/>
          <a:chExt cx="0" cy="0"/>
        </a:xfrm>
      </p:grpSpPr>
      <p:sp>
        <p:nvSpPr>
          <p:cNvPr id="7" name="Rectangle 6"/>
          <p:cNvSpPr/>
          <p:nvPr/>
        </p:nvSpPr>
        <p:spPr>
          <a:xfrm>
            <a:off x="2237014" y="4230935"/>
            <a:ext cx="12230100" cy="4484754"/>
          </a:xfrm>
          <a:prstGeom prst="rect">
            <a:avLst/>
          </a:prstGeom>
        </p:spPr>
        <p:txBody>
          <a:bodyPr wrap="square">
            <a:spAutoFit/>
          </a:bodyPr>
          <a:lstStyle/>
          <a:p>
            <a:pPr algn="ctr" defTabSz="2240070">
              <a:spcBef>
                <a:spcPts val="600"/>
              </a:spcBef>
              <a:spcAft>
                <a:spcPts val="600"/>
              </a:spcAft>
              <a:buClr>
                <a:srgbClr val="000000"/>
              </a:buClr>
            </a:pPr>
            <a:r>
              <a:rPr lang="en-US" sz="5878" b="1" ker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HƯỚNG DẪN </a:t>
            </a:r>
          </a:p>
          <a:p>
            <a:pPr algn="ctr" defTabSz="2240070">
              <a:spcBef>
                <a:spcPts val="600"/>
              </a:spcBef>
              <a:spcAft>
                <a:spcPts val="600"/>
              </a:spcAft>
              <a:buClr>
                <a:srgbClr val="000000"/>
              </a:buClr>
            </a:pPr>
            <a:r>
              <a:rPr lang="en-US" sz="5878" b="1" ker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TRIỂN KHAI CẤP PHIẾU LÝ LỊCH TƯ PHÁP TRÊN VNeID</a:t>
            </a:r>
            <a:endParaRPr lang="vi-VN" sz="5000" b="1" kern="0">
              <a:solidFill>
                <a:srgbClr val="FFFFFF"/>
              </a:solidFill>
              <a:latin typeface="Times New Roman" panose="02020603050405020304" pitchFamily="18" charset="0"/>
              <a:cs typeface="Times New Roman" panose="02020603050405020304" pitchFamily="18" charset="0"/>
              <a:sym typeface="Arial"/>
            </a:endParaRPr>
          </a:p>
          <a:p>
            <a:pPr algn="ctr" defTabSz="2240070">
              <a:buClr>
                <a:srgbClr val="000000"/>
              </a:buClr>
            </a:pPr>
            <a:endParaRPr lang="vi-VN" sz="5000" b="1" kern="0">
              <a:solidFill>
                <a:srgbClr val="FFFFFF"/>
              </a:solidFill>
              <a:latin typeface="Times New Roman" panose="02020603050405020304" pitchFamily="18" charset="0"/>
              <a:cs typeface="Times New Roman" panose="02020603050405020304" pitchFamily="18" charset="0"/>
              <a:sym typeface="Arial"/>
            </a:endParaRPr>
          </a:p>
          <a:p>
            <a:pPr algn="ctr" defTabSz="2240070">
              <a:buClr>
                <a:srgbClr val="000000"/>
              </a:buClr>
            </a:pPr>
            <a:endParaRPr lang="vi-VN" sz="4409" b="1" kern="0">
              <a:solidFill>
                <a:srgbClr val="FFFFFF"/>
              </a:solidFill>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A23B6B40-6B4C-4591-A695-6FBCEB6B6A05}"/>
              </a:ext>
            </a:extLst>
          </p:cNvPr>
          <p:cNvSpPr txBox="1"/>
          <p:nvPr/>
        </p:nvSpPr>
        <p:spPr>
          <a:xfrm>
            <a:off x="11506880" y="10009415"/>
            <a:ext cx="10892745" cy="1323439"/>
          </a:xfrm>
          <a:prstGeom prst="rect">
            <a:avLst/>
          </a:prstGeom>
          <a:noFill/>
        </p:spPr>
        <p:txBody>
          <a:bodyPr wrap="square" rtlCol="0">
            <a:spAutoFit/>
          </a:bodyPr>
          <a:lstStyle/>
          <a:p>
            <a:r>
              <a:rPr lang="en-US" sz="4000" i="1" err="1">
                <a:solidFill>
                  <a:schemeClr val="bg1"/>
                </a:solidFill>
              </a:rPr>
              <a:t>Trình</a:t>
            </a:r>
            <a:r>
              <a:rPr lang="en-US" sz="4000" i="1">
                <a:solidFill>
                  <a:schemeClr val="bg1"/>
                </a:solidFill>
              </a:rPr>
              <a:t> </a:t>
            </a:r>
            <a:r>
              <a:rPr lang="en-US" sz="4000" i="1" err="1">
                <a:solidFill>
                  <a:schemeClr val="bg1"/>
                </a:solidFill>
              </a:rPr>
              <a:t>bày</a:t>
            </a:r>
            <a:r>
              <a:rPr lang="en-US" sz="4000" i="1">
                <a:solidFill>
                  <a:schemeClr val="bg1"/>
                </a:solidFill>
              </a:rPr>
              <a:t>: </a:t>
            </a:r>
            <a:r>
              <a:rPr lang="en-US" sz="4000" i="1" err="1">
                <a:solidFill>
                  <a:schemeClr val="bg1"/>
                </a:solidFill>
              </a:rPr>
              <a:t>Trung</a:t>
            </a:r>
            <a:r>
              <a:rPr lang="en-US" sz="4000" i="1">
                <a:solidFill>
                  <a:schemeClr val="bg1"/>
                </a:solidFill>
              </a:rPr>
              <a:t> </a:t>
            </a:r>
            <a:r>
              <a:rPr lang="en-US" sz="4000" i="1" err="1">
                <a:solidFill>
                  <a:schemeClr val="bg1"/>
                </a:solidFill>
              </a:rPr>
              <a:t>tâm</a:t>
            </a:r>
            <a:r>
              <a:rPr lang="en-US" sz="4000" i="1">
                <a:solidFill>
                  <a:schemeClr val="bg1"/>
                </a:solidFill>
              </a:rPr>
              <a:t> </a:t>
            </a:r>
            <a:r>
              <a:rPr lang="en-US" sz="4000" i="1" err="1">
                <a:solidFill>
                  <a:schemeClr val="bg1"/>
                </a:solidFill>
              </a:rPr>
              <a:t>dữ</a:t>
            </a:r>
            <a:r>
              <a:rPr lang="en-US" sz="4000" i="1">
                <a:solidFill>
                  <a:schemeClr val="bg1"/>
                </a:solidFill>
              </a:rPr>
              <a:t> </a:t>
            </a:r>
            <a:r>
              <a:rPr lang="en-US" sz="4000" i="1" err="1">
                <a:solidFill>
                  <a:schemeClr val="bg1"/>
                </a:solidFill>
              </a:rPr>
              <a:t>liệu</a:t>
            </a:r>
            <a:r>
              <a:rPr lang="en-US" sz="4000" i="1">
                <a:solidFill>
                  <a:schemeClr val="bg1"/>
                </a:solidFill>
              </a:rPr>
              <a:t> </a:t>
            </a:r>
            <a:r>
              <a:rPr lang="en-US" sz="4000" i="1" err="1">
                <a:solidFill>
                  <a:schemeClr val="bg1"/>
                </a:solidFill>
              </a:rPr>
              <a:t>quốc</a:t>
            </a:r>
            <a:r>
              <a:rPr lang="en-US" sz="4000" i="1">
                <a:solidFill>
                  <a:schemeClr val="bg1"/>
                </a:solidFill>
              </a:rPr>
              <a:t> </a:t>
            </a:r>
            <a:r>
              <a:rPr lang="en-US" sz="4000" i="1" err="1">
                <a:solidFill>
                  <a:schemeClr val="bg1"/>
                </a:solidFill>
              </a:rPr>
              <a:t>gia</a:t>
            </a:r>
            <a:r>
              <a:rPr lang="en-US" sz="4000" i="1">
                <a:solidFill>
                  <a:schemeClr val="bg1"/>
                </a:solidFill>
              </a:rPr>
              <a:t> </a:t>
            </a:r>
            <a:r>
              <a:rPr lang="en-US" sz="4000" i="1" err="1">
                <a:solidFill>
                  <a:schemeClr val="bg1"/>
                </a:solidFill>
              </a:rPr>
              <a:t>về</a:t>
            </a:r>
            <a:r>
              <a:rPr lang="en-US" sz="4000" i="1">
                <a:solidFill>
                  <a:schemeClr val="bg1"/>
                </a:solidFill>
              </a:rPr>
              <a:t> </a:t>
            </a:r>
            <a:r>
              <a:rPr lang="en-US" sz="4000" i="1" err="1">
                <a:solidFill>
                  <a:schemeClr val="bg1"/>
                </a:solidFill>
              </a:rPr>
              <a:t>dân</a:t>
            </a:r>
            <a:r>
              <a:rPr lang="en-US" sz="4000" i="1">
                <a:solidFill>
                  <a:schemeClr val="bg1"/>
                </a:solidFill>
              </a:rPr>
              <a:t> </a:t>
            </a:r>
            <a:r>
              <a:rPr lang="en-US" sz="4000" i="1" err="1">
                <a:solidFill>
                  <a:schemeClr val="bg1"/>
                </a:solidFill>
              </a:rPr>
              <a:t>cư</a:t>
            </a:r>
            <a:r>
              <a:rPr lang="en-US" sz="4000" i="1">
                <a:solidFill>
                  <a:schemeClr val="bg1"/>
                </a:solidFill>
              </a:rPr>
              <a:t> </a:t>
            </a:r>
          </a:p>
          <a:p>
            <a:r>
              <a:rPr lang="en-US" sz="4000" i="1" err="1">
                <a:solidFill>
                  <a:schemeClr val="bg1"/>
                </a:solidFill>
              </a:rPr>
              <a:t>Cục</a:t>
            </a:r>
            <a:r>
              <a:rPr lang="en-US" sz="4000" i="1">
                <a:solidFill>
                  <a:schemeClr val="bg1"/>
                </a:solidFill>
              </a:rPr>
              <a:t> </a:t>
            </a:r>
            <a:r>
              <a:rPr lang="en-US" sz="4000" i="1" err="1">
                <a:solidFill>
                  <a:schemeClr val="bg1"/>
                </a:solidFill>
              </a:rPr>
              <a:t>Cảnh</a:t>
            </a:r>
            <a:r>
              <a:rPr lang="en-US" sz="4000" i="1">
                <a:solidFill>
                  <a:schemeClr val="bg1"/>
                </a:solidFill>
              </a:rPr>
              <a:t> </a:t>
            </a:r>
            <a:r>
              <a:rPr lang="en-US" sz="4000" i="1" err="1">
                <a:solidFill>
                  <a:schemeClr val="bg1"/>
                </a:solidFill>
              </a:rPr>
              <a:t>sát</a:t>
            </a:r>
            <a:r>
              <a:rPr lang="en-US" sz="4000" i="1">
                <a:solidFill>
                  <a:schemeClr val="bg1"/>
                </a:solidFill>
              </a:rPr>
              <a:t> QLHC </a:t>
            </a:r>
            <a:r>
              <a:rPr lang="en-US" sz="4000" i="1" err="1">
                <a:solidFill>
                  <a:schemeClr val="bg1"/>
                </a:solidFill>
              </a:rPr>
              <a:t>về</a:t>
            </a:r>
            <a:r>
              <a:rPr lang="en-US" sz="4000" i="1">
                <a:solidFill>
                  <a:schemeClr val="bg1"/>
                </a:solidFill>
              </a:rPr>
              <a:t> TTXH, </a:t>
            </a:r>
            <a:r>
              <a:rPr lang="en-US" sz="4000" i="1" err="1">
                <a:solidFill>
                  <a:schemeClr val="bg1"/>
                </a:solidFill>
              </a:rPr>
              <a:t>Bộ</a:t>
            </a:r>
            <a:r>
              <a:rPr lang="en-US" sz="4000" i="1">
                <a:solidFill>
                  <a:schemeClr val="bg1"/>
                </a:solidFill>
              </a:rPr>
              <a:t> </a:t>
            </a:r>
            <a:r>
              <a:rPr lang="en-US" sz="4000" i="1" err="1">
                <a:solidFill>
                  <a:schemeClr val="bg1"/>
                </a:solidFill>
              </a:rPr>
              <a:t>Công</a:t>
            </a:r>
            <a:r>
              <a:rPr lang="en-US" sz="4000" i="1">
                <a:solidFill>
                  <a:schemeClr val="bg1"/>
                </a:solidFill>
              </a:rPr>
              <a:t> an </a:t>
            </a:r>
          </a:p>
        </p:txBody>
      </p:sp>
      <p:pic>
        <p:nvPicPr>
          <p:cNvPr id="4" name="Picture 3">
            <a:extLst>
              <a:ext uri="{FF2B5EF4-FFF2-40B4-BE49-F238E27FC236}">
                <a16:creationId xmlns:a16="http://schemas.microsoft.com/office/drawing/2014/main" id="{463D6F15-7F4D-41FD-BA20-268665D6E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7350" y="0"/>
            <a:ext cx="1202511" cy="1260230"/>
          </a:xfrm>
          <a:prstGeom prst="rect">
            <a:avLst/>
          </a:prstGeom>
        </p:spPr>
      </p:pic>
    </p:spTree>
    <p:extLst>
      <p:ext uri="{BB962C8B-B14F-4D97-AF65-F5344CB8AC3E}">
        <p14:creationId xmlns:p14="http://schemas.microsoft.com/office/powerpoint/2010/main" val="21129103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HƯỚNG DẪN KHAI BÁO TRÊN VNeID</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pic>
        <p:nvPicPr>
          <p:cNvPr id="2" name="Picture 1">
            <a:extLst>
              <a:ext uri="{FF2B5EF4-FFF2-40B4-BE49-F238E27FC236}">
                <a16:creationId xmlns:a16="http://schemas.microsoft.com/office/drawing/2014/main" id="{65AB6196-7EFE-944F-F6D6-2FAC408F8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779" y="1980089"/>
            <a:ext cx="4576686" cy="9310763"/>
          </a:xfrm>
          <a:prstGeom prst="rect">
            <a:avLst/>
          </a:prstGeom>
          <a:ln>
            <a:solidFill>
              <a:schemeClr val="tx1"/>
            </a:solidFill>
          </a:ln>
        </p:spPr>
      </p:pic>
      <p:pic>
        <p:nvPicPr>
          <p:cNvPr id="3" name="Picture 2">
            <a:extLst>
              <a:ext uri="{FF2B5EF4-FFF2-40B4-BE49-F238E27FC236}">
                <a16:creationId xmlns:a16="http://schemas.microsoft.com/office/drawing/2014/main" id="{540AF53A-E1A3-467B-BC6F-7245F64D28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487" y="1980089"/>
            <a:ext cx="4530152" cy="9310763"/>
          </a:xfrm>
          <a:prstGeom prst="rect">
            <a:avLst/>
          </a:prstGeom>
          <a:ln>
            <a:solidFill>
              <a:schemeClr val="tx1"/>
            </a:solidFill>
          </a:ln>
        </p:spPr>
      </p:pic>
      <p:pic>
        <p:nvPicPr>
          <p:cNvPr id="4" name="Picture 3">
            <a:extLst>
              <a:ext uri="{FF2B5EF4-FFF2-40B4-BE49-F238E27FC236}">
                <a16:creationId xmlns:a16="http://schemas.microsoft.com/office/drawing/2014/main" id="{22EB3566-E8E1-CEDA-6CEA-EF00464DC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29811" y="1980089"/>
            <a:ext cx="4530152" cy="9169481"/>
          </a:xfrm>
          <a:prstGeom prst="rect">
            <a:avLst/>
          </a:prstGeom>
          <a:ln>
            <a:solidFill>
              <a:schemeClr val="tx1"/>
            </a:solidFill>
          </a:ln>
        </p:spPr>
      </p:pic>
      <p:pic>
        <p:nvPicPr>
          <p:cNvPr id="5" name="Picture 4">
            <a:extLst>
              <a:ext uri="{FF2B5EF4-FFF2-40B4-BE49-F238E27FC236}">
                <a16:creationId xmlns:a16="http://schemas.microsoft.com/office/drawing/2014/main" id="{7FCD7FA5-2843-D4FB-0098-80E1D05A91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11135" y="1980089"/>
            <a:ext cx="4530152" cy="9277130"/>
          </a:xfrm>
          <a:prstGeom prst="rect">
            <a:avLst/>
          </a:prstGeom>
          <a:ln>
            <a:solidFill>
              <a:schemeClr val="tx1"/>
            </a:solidFill>
          </a:ln>
        </p:spPr>
      </p:pic>
    </p:spTree>
    <p:extLst>
      <p:ext uri="{BB962C8B-B14F-4D97-AF65-F5344CB8AC3E}">
        <p14:creationId xmlns:p14="http://schemas.microsoft.com/office/powerpoint/2010/main" val="25391663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MỘT SỐ VƯỚNG MẮC, CÂU HỎI</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sp>
        <p:nvSpPr>
          <p:cNvPr id="6" name="TextBox 5">
            <a:extLst>
              <a:ext uri="{FF2B5EF4-FFF2-40B4-BE49-F238E27FC236}">
                <a16:creationId xmlns:a16="http://schemas.microsoft.com/office/drawing/2014/main" id="{F33EB491-CD62-CF15-B369-C6F5CCCFDD06}"/>
              </a:ext>
            </a:extLst>
          </p:cNvPr>
          <p:cNvSpPr txBox="1"/>
          <p:nvPr/>
        </p:nvSpPr>
        <p:spPr>
          <a:xfrm>
            <a:off x="1292087" y="1848678"/>
            <a:ext cx="20156556" cy="7285199"/>
          </a:xfrm>
          <a:prstGeom prst="rect">
            <a:avLst/>
          </a:prstGeom>
          <a:noFill/>
        </p:spPr>
        <p:txBody>
          <a:bodyPr wrap="square" rtlCol="0">
            <a:spAutoFit/>
          </a:bodyPr>
          <a:lstStyle/>
          <a:p>
            <a:pPr marL="742950" indent="-742950">
              <a:buAutoNum type="arabicPeriod"/>
            </a:pPr>
            <a:r>
              <a:rPr lang="en-US"/>
              <a:t>Đối tượng nào có thể thực hiện đăng ký cấp phiếu lý lịch tư pháp trên VNeID</a:t>
            </a:r>
          </a:p>
          <a:p>
            <a:pPr marL="571500" indent="-571500">
              <a:buFontTx/>
              <a:buChar char="-"/>
            </a:pPr>
            <a:r>
              <a:rPr lang="en-US"/>
              <a:t>Công dân có tài khoản định danh điện tử mức 2</a:t>
            </a:r>
          </a:p>
          <a:p>
            <a:pPr marL="571500" indent="-571500">
              <a:buFontTx/>
              <a:buChar char="-"/>
            </a:pPr>
            <a:r>
              <a:rPr lang="en-US"/>
              <a:t>Công dân thường trú tại tỉnh đã tích hợp cấp phiếu lý lịch tư pháp trên VNeID</a:t>
            </a:r>
          </a:p>
          <a:p>
            <a:r>
              <a:rPr lang="en-US"/>
              <a:t>2. Có thể thực hiện cấp phiếu lý lịch tư pháp cho con không?</a:t>
            </a:r>
          </a:p>
          <a:p>
            <a:pPr marL="571500" indent="-571500">
              <a:buFontTx/>
              <a:buChar char="-"/>
            </a:pPr>
            <a:r>
              <a:rPr lang="en-US"/>
              <a:t>Công dân có tài khoản định danh mức 2 đã tích hợp thông tin người phụ thuộc thì có thể đăng ký cấp phiếu lý lịch tư pháp cho người phụ thuộc đó.</a:t>
            </a:r>
          </a:p>
          <a:p>
            <a:r>
              <a:rPr lang="en-US"/>
              <a:t>3. Công dân đã thanh toán nhưng vẫn hiển thị trạng thái chờ thực hiện nghĩa vụ tài chính?</a:t>
            </a:r>
          </a:p>
          <a:p>
            <a:pPr marL="571500" indent="-571500">
              <a:buFontTx/>
              <a:buChar char="-"/>
            </a:pPr>
            <a:r>
              <a:rPr lang="en-US"/>
              <a:t>Sau khi công dân thanh toán, hệ thống cần thời gian để xử lý yêu cầu. Trường hợp hồ sơ bị lỗi (lỗi ngân hàng), tiền sẽ được trả về tài khoản của công dân trong 2 đến 3 ngày.</a:t>
            </a:r>
          </a:p>
          <a:p>
            <a:pPr marL="571500" indent="-571500">
              <a:buFontTx/>
              <a:buChar char="-"/>
            </a:pPr>
            <a:r>
              <a:rPr lang="en-US"/>
              <a:t>Trường hợp hồ sơ bị cán bộ một cửa từ chối thì tiền sẽ được hoàn về tài khoản của công dân.</a:t>
            </a:r>
          </a:p>
        </p:txBody>
      </p:sp>
    </p:spTree>
    <p:extLst>
      <p:ext uri="{BB962C8B-B14F-4D97-AF65-F5344CB8AC3E}">
        <p14:creationId xmlns:p14="http://schemas.microsoft.com/office/powerpoint/2010/main" val="6286240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4000"/>
          </a:stretch>
        </a:blipFill>
        <a:effectLst/>
      </p:bgPr>
    </p:bg>
    <p:spTree>
      <p:nvGrpSpPr>
        <p:cNvPr id="1" name=""/>
        <p:cNvGrpSpPr/>
        <p:nvPr/>
      </p:nvGrpSpPr>
      <p:grpSpPr>
        <a:xfrm>
          <a:off x="0" y="0"/>
          <a:ext cx="0" cy="0"/>
          <a:chOff x="0" y="0"/>
          <a:chExt cx="0" cy="0"/>
        </a:xfrm>
      </p:grpSpPr>
      <p:sp>
        <p:nvSpPr>
          <p:cNvPr id="7" name="Rectangle 6"/>
          <p:cNvSpPr/>
          <p:nvPr/>
        </p:nvSpPr>
        <p:spPr>
          <a:xfrm>
            <a:off x="2450032" y="7086475"/>
            <a:ext cx="12013157" cy="1752339"/>
          </a:xfrm>
          <a:prstGeom prst="rect">
            <a:avLst/>
          </a:prstGeom>
        </p:spPr>
        <p:txBody>
          <a:bodyPr wrap="square">
            <a:spAutoFit/>
          </a:bodyPr>
          <a:lstStyle/>
          <a:p>
            <a:pPr marL="0" marR="0" lvl="0" indent="0" algn="ctr" defTabSz="2240070" rtl="0" eaLnBrk="1" fontAlgn="auto" latinLnBrk="0" hangingPunct="1">
              <a:lnSpc>
                <a:spcPct val="100000"/>
              </a:lnSpc>
              <a:spcBef>
                <a:spcPts val="600"/>
              </a:spcBef>
              <a:spcAft>
                <a:spcPts val="600"/>
              </a:spcAft>
              <a:buClr>
                <a:srgbClr val="000000"/>
              </a:buClr>
              <a:buSzTx/>
              <a:buFontTx/>
              <a:buNone/>
              <a:tabLst/>
              <a:defRPr/>
            </a:pPr>
            <a:r>
              <a:rPr lang="en-US" sz="5878" b="1" kern="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XIN CHÂN THÀNH CẢM ƠN</a:t>
            </a:r>
            <a:endParaRPr kumimoji="0" lang="vi-VN" sz="5000"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2240070" rtl="0" eaLnBrk="1" fontAlgn="auto" latinLnBrk="0" hangingPunct="1">
              <a:lnSpc>
                <a:spcPct val="100000"/>
              </a:lnSpc>
              <a:spcBef>
                <a:spcPts val="0"/>
              </a:spcBef>
              <a:spcAft>
                <a:spcPts val="0"/>
              </a:spcAft>
              <a:buClr>
                <a:srgbClr val="000000"/>
              </a:buClr>
              <a:buSzTx/>
              <a:buFontTx/>
              <a:buNone/>
              <a:tabLst/>
              <a:defRPr/>
            </a:pPr>
            <a:endParaRPr kumimoji="0" lang="vi-VN" sz="4409" b="1"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94998AF3-87BB-4EB1-84F2-7DCFE2C151EE}"/>
              </a:ext>
            </a:extLst>
          </p:cNvPr>
          <p:cNvSpPr txBox="1"/>
          <p:nvPr/>
        </p:nvSpPr>
        <p:spPr>
          <a:xfrm>
            <a:off x="831168" y="4220018"/>
            <a:ext cx="15250886" cy="1323439"/>
          </a:xfrm>
          <a:prstGeom prst="rect">
            <a:avLst/>
          </a:prstGeom>
          <a:noFill/>
        </p:spPr>
        <p:txBody>
          <a:bodyPr wrap="square" rtlCol="0">
            <a:spAutoFit/>
          </a:bodyPr>
          <a:lstStyle/>
          <a:p>
            <a:pPr algn="ctr"/>
            <a:r>
              <a:rPr lang="en-US" sz="4000">
                <a:solidFill>
                  <a:schemeClr val="bg1"/>
                </a:solidFill>
              </a:rPr>
              <a:t>CỤC CẢNH SÁT QLHC VỀ TTXH</a:t>
            </a:r>
          </a:p>
          <a:p>
            <a:pPr algn="ctr"/>
            <a:r>
              <a:rPr lang="en-US" sz="4000">
                <a:solidFill>
                  <a:schemeClr val="bg1"/>
                </a:solidFill>
              </a:rPr>
              <a:t>TRUNG TÂM DỮ LIỆU QUỐC GIA VỀ DÂN CƯ</a:t>
            </a:r>
          </a:p>
        </p:txBody>
      </p:sp>
      <p:pic>
        <p:nvPicPr>
          <p:cNvPr id="4" name="Picture 3">
            <a:extLst>
              <a:ext uri="{FF2B5EF4-FFF2-40B4-BE49-F238E27FC236}">
                <a16:creationId xmlns:a16="http://schemas.microsoft.com/office/drawing/2014/main" id="{463D6F15-7F4D-41FD-BA20-268665D6E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3121" y="0"/>
            <a:ext cx="1202511" cy="1260230"/>
          </a:xfrm>
          <a:prstGeom prst="rect">
            <a:avLst/>
          </a:prstGeom>
        </p:spPr>
      </p:pic>
    </p:spTree>
    <p:extLst>
      <p:ext uri="{BB962C8B-B14F-4D97-AF65-F5344CB8AC3E}">
        <p14:creationId xmlns:p14="http://schemas.microsoft.com/office/powerpoint/2010/main" val="165737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TỔNG QUAN NGHIỆP VỤ</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sp>
        <p:nvSpPr>
          <p:cNvPr id="2" name="Rectangle 1">
            <a:extLst>
              <a:ext uri="{FF2B5EF4-FFF2-40B4-BE49-F238E27FC236}">
                <a16:creationId xmlns:a16="http://schemas.microsoft.com/office/drawing/2014/main" id="{81B63042-5435-A76B-F30C-D932D6279099}"/>
              </a:ext>
            </a:extLst>
          </p:cNvPr>
          <p:cNvSpPr/>
          <p:nvPr/>
        </p:nvSpPr>
        <p:spPr>
          <a:xfrm>
            <a:off x="1320399" y="1658780"/>
            <a:ext cx="4572000" cy="2447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Công dân khai báo trên ứng dụng VNeID và thực hiện thanh toán</a:t>
            </a:r>
            <a:endParaRPr lang="vi-VN" sz="3600"/>
          </a:p>
        </p:txBody>
      </p:sp>
      <p:sp>
        <p:nvSpPr>
          <p:cNvPr id="4" name="Rectangle 3">
            <a:extLst>
              <a:ext uri="{FF2B5EF4-FFF2-40B4-BE49-F238E27FC236}">
                <a16:creationId xmlns:a16="http://schemas.microsoft.com/office/drawing/2014/main" id="{9DDD605A-2433-2931-0060-5428527B2200}"/>
              </a:ext>
            </a:extLst>
          </p:cNvPr>
          <p:cNvSpPr/>
          <p:nvPr/>
        </p:nvSpPr>
        <p:spPr>
          <a:xfrm>
            <a:off x="8363095" y="1529571"/>
            <a:ext cx="4572000" cy="2447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Hồ sồ được truyền về hệ thống một cửa</a:t>
            </a:r>
            <a:endParaRPr lang="vi-VN" sz="4000"/>
          </a:p>
        </p:txBody>
      </p:sp>
      <p:sp>
        <p:nvSpPr>
          <p:cNvPr id="5" name="Rectangle 4">
            <a:extLst>
              <a:ext uri="{FF2B5EF4-FFF2-40B4-BE49-F238E27FC236}">
                <a16:creationId xmlns:a16="http://schemas.microsoft.com/office/drawing/2014/main" id="{E0822120-7587-B7DC-607C-492D0284A242}"/>
              </a:ext>
            </a:extLst>
          </p:cNvPr>
          <p:cNvSpPr/>
          <p:nvPr/>
        </p:nvSpPr>
        <p:spPr>
          <a:xfrm>
            <a:off x="15405791" y="1513482"/>
            <a:ext cx="4572000" cy="2447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Chuyển hồ sơ sang Bộ Tư pháp</a:t>
            </a:r>
            <a:endParaRPr lang="vi-VN" sz="4000"/>
          </a:p>
        </p:txBody>
      </p:sp>
      <p:sp>
        <p:nvSpPr>
          <p:cNvPr id="6" name="Rectangle 5">
            <a:extLst>
              <a:ext uri="{FF2B5EF4-FFF2-40B4-BE49-F238E27FC236}">
                <a16:creationId xmlns:a16="http://schemas.microsoft.com/office/drawing/2014/main" id="{0B5FD44F-BC05-03FF-512B-E0C78DE8F1B3}"/>
              </a:ext>
            </a:extLst>
          </p:cNvPr>
          <p:cNvSpPr/>
          <p:nvPr/>
        </p:nvSpPr>
        <p:spPr>
          <a:xfrm>
            <a:off x="15405791" y="5134383"/>
            <a:ext cx="5068818" cy="29069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Hồ sơ được truyền sang V06, PV06 thông qua C06 để thực hiện xác minh.</a:t>
            </a:r>
            <a:endParaRPr lang="vi-VN" sz="3600"/>
          </a:p>
        </p:txBody>
      </p:sp>
      <p:sp>
        <p:nvSpPr>
          <p:cNvPr id="7" name="Rectangle 6">
            <a:extLst>
              <a:ext uri="{FF2B5EF4-FFF2-40B4-BE49-F238E27FC236}">
                <a16:creationId xmlns:a16="http://schemas.microsoft.com/office/drawing/2014/main" id="{33E9149D-D4B6-6E36-4843-0494E082EDAD}"/>
              </a:ext>
            </a:extLst>
          </p:cNvPr>
          <p:cNvSpPr/>
          <p:nvPr/>
        </p:nvSpPr>
        <p:spPr>
          <a:xfrm>
            <a:off x="8529253" y="5082577"/>
            <a:ext cx="4572000" cy="29069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V06, PV06 trả kết quả xác minh về BTP qua C06</a:t>
            </a:r>
            <a:endParaRPr lang="vi-VN" sz="4000"/>
          </a:p>
        </p:txBody>
      </p:sp>
      <p:sp>
        <p:nvSpPr>
          <p:cNvPr id="8" name="Rectangle 7">
            <a:extLst>
              <a:ext uri="{FF2B5EF4-FFF2-40B4-BE49-F238E27FC236}">
                <a16:creationId xmlns:a16="http://schemas.microsoft.com/office/drawing/2014/main" id="{F256D2AD-103C-8829-8A15-93182D23065F}"/>
              </a:ext>
            </a:extLst>
          </p:cNvPr>
          <p:cNvSpPr/>
          <p:nvPr/>
        </p:nvSpPr>
        <p:spPr>
          <a:xfrm>
            <a:off x="1320399" y="4846529"/>
            <a:ext cx="4572000" cy="29069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Cán bộ Sở tư pháp xử lý hồ sơ, trả kết quả trên phần mềm Bộ Tư pháp</a:t>
            </a:r>
            <a:endParaRPr lang="vi-VN" sz="4000"/>
          </a:p>
        </p:txBody>
      </p:sp>
      <p:sp>
        <p:nvSpPr>
          <p:cNvPr id="9" name="Rectangle 8">
            <a:extLst>
              <a:ext uri="{FF2B5EF4-FFF2-40B4-BE49-F238E27FC236}">
                <a16:creationId xmlns:a16="http://schemas.microsoft.com/office/drawing/2014/main" id="{10B25A50-1E99-EA6F-3BEF-8EA8EEE0FB04}"/>
              </a:ext>
            </a:extLst>
          </p:cNvPr>
          <p:cNvSpPr/>
          <p:nvPr/>
        </p:nvSpPr>
        <p:spPr>
          <a:xfrm>
            <a:off x="1320399" y="8966170"/>
            <a:ext cx="4572000" cy="29069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Trả kết quả về hệ thống một cửa  </a:t>
            </a:r>
            <a:endParaRPr lang="vi-VN" sz="4000"/>
          </a:p>
        </p:txBody>
      </p:sp>
      <p:sp>
        <p:nvSpPr>
          <p:cNvPr id="10" name="Rectangle 9">
            <a:extLst>
              <a:ext uri="{FF2B5EF4-FFF2-40B4-BE49-F238E27FC236}">
                <a16:creationId xmlns:a16="http://schemas.microsoft.com/office/drawing/2014/main" id="{7366D4F8-1B5F-8361-82AC-8D63A029BE34}"/>
              </a:ext>
            </a:extLst>
          </p:cNvPr>
          <p:cNvSpPr/>
          <p:nvPr/>
        </p:nvSpPr>
        <p:spPr>
          <a:xfrm>
            <a:off x="8529253" y="9095377"/>
            <a:ext cx="4572000" cy="29069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Trả kết quả về VNeID</a:t>
            </a:r>
            <a:endParaRPr lang="vi-VN" sz="4000"/>
          </a:p>
        </p:txBody>
      </p:sp>
      <p:sp>
        <p:nvSpPr>
          <p:cNvPr id="3" name="Arrow: Right 2">
            <a:extLst>
              <a:ext uri="{FF2B5EF4-FFF2-40B4-BE49-F238E27FC236}">
                <a16:creationId xmlns:a16="http://schemas.microsoft.com/office/drawing/2014/main" id="{1E7C339E-ED38-635A-6FB9-1D369B0CB676}"/>
              </a:ext>
            </a:extLst>
          </p:cNvPr>
          <p:cNvSpPr/>
          <p:nvPr/>
        </p:nvSpPr>
        <p:spPr>
          <a:xfrm>
            <a:off x="6281530" y="2604052"/>
            <a:ext cx="1371600" cy="2981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Arrow: Right 10">
            <a:extLst>
              <a:ext uri="{FF2B5EF4-FFF2-40B4-BE49-F238E27FC236}">
                <a16:creationId xmlns:a16="http://schemas.microsoft.com/office/drawing/2014/main" id="{3E9DE386-A3E5-78FE-CB35-8133112C87AA}"/>
              </a:ext>
            </a:extLst>
          </p:cNvPr>
          <p:cNvSpPr/>
          <p:nvPr/>
        </p:nvSpPr>
        <p:spPr>
          <a:xfrm>
            <a:off x="13484643" y="2613990"/>
            <a:ext cx="1371600" cy="2981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Arrow: Right 11">
            <a:extLst>
              <a:ext uri="{FF2B5EF4-FFF2-40B4-BE49-F238E27FC236}">
                <a16:creationId xmlns:a16="http://schemas.microsoft.com/office/drawing/2014/main" id="{33CB30D2-4BA3-180A-F3BF-DB590076111A}"/>
              </a:ext>
            </a:extLst>
          </p:cNvPr>
          <p:cNvSpPr/>
          <p:nvPr/>
        </p:nvSpPr>
        <p:spPr>
          <a:xfrm rot="5400000">
            <a:off x="17461095" y="4345356"/>
            <a:ext cx="871931" cy="4505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Arrow: Right 12">
            <a:extLst>
              <a:ext uri="{FF2B5EF4-FFF2-40B4-BE49-F238E27FC236}">
                <a16:creationId xmlns:a16="http://schemas.microsoft.com/office/drawing/2014/main" id="{65BB2508-B32E-0FA3-33F0-C82ED2C7A603}"/>
              </a:ext>
            </a:extLst>
          </p:cNvPr>
          <p:cNvSpPr/>
          <p:nvPr/>
        </p:nvSpPr>
        <p:spPr>
          <a:xfrm rot="10800000">
            <a:off x="13567722" y="6289673"/>
            <a:ext cx="1371600" cy="2981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Arrow: Right 14">
            <a:extLst>
              <a:ext uri="{FF2B5EF4-FFF2-40B4-BE49-F238E27FC236}">
                <a16:creationId xmlns:a16="http://schemas.microsoft.com/office/drawing/2014/main" id="{0EAEDD81-90F5-23CB-72DF-18AA80A7D7CC}"/>
              </a:ext>
            </a:extLst>
          </p:cNvPr>
          <p:cNvSpPr/>
          <p:nvPr/>
        </p:nvSpPr>
        <p:spPr>
          <a:xfrm rot="10800000">
            <a:off x="6475381" y="6140586"/>
            <a:ext cx="1371600" cy="2981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Arrow: Right 18">
            <a:extLst>
              <a:ext uri="{FF2B5EF4-FFF2-40B4-BE49-F238E27FC236}">
                <a16:creationId xmlns:a16="http://schemas.microsoft.com/office/drawing/2014/main" id="{B38F84E2-A7B5-E53E-693A-CE662FB88599}"/>
              </a:ext>
            </a:extLst>
          </p:cNvPr>
          <p:cNvSpPr/>
          <p:nvPr/>
        </p:nvSpPr>
        <p:spPr>
          <a:xfrm>
            <a:off x="6475380" y="10277061"/>
            <a:ext cx="1555437" cy="298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rrow: Right 19">
            <a:extLst>
              <a:ext uri="{FF2B5EF4-FFF2-40B4-BE49-F238E27FC236}">
                <a16:creationId xmlns:a16="http://schemas.microsoft.com/office/drawing/2014/main" id="{BC88CA16-B523-7604-3948-93DCC5CFB418}"/>
              </a:ext>
            </a:extLst>
          </p:cNvPr>
          <p:cNvSpPr/>
          <p:nvPr/>
        </p:nvSpPr>
        <p:spPr>
          <a:xfrm rot="5400000">
            <a:off x="3167723" y="8101819"/>
            <a:ext cx="877351" cy="5159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3077425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TỔNG QUAN KẾT NỐI</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sp>
        <p:nvSpPr>
          <p:cNvPr id="6" name="Oval 5">
            <a:extLst>
              <a:ext uri="{FF2B5EF4-FFF2-40B4-BE49-F238E27FC236}">
                <a16:creationId xmlns:a16="http://schemas.microsoft.com/office/drawing/2014/main" id="{C2F01E88-D799-E82A-D8D6-3190A2C2EDB3}"/>
              </a:ext>
            </a:extLst>
          </p:cNvPr>
          <p:cNvSpPr/>
          <p:nvPr/>
        </p:nvSpPr>
        <p:spPr>
          <a:xfrm>
            <a:off x="4610105" y="6968836"/>
            <a:ext cx="3782291" cy="33666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Hệ thống Bộ Tư pháp</a:t>
            </a:r>
            <a:endParaRPr lang="vi-VN"/>
          </a:p>
        </p:txBody>
      </p:sp>
      <p:sp>
        <p:nvSpPr>
          <p:cNvPr id="7" name="Oval 6">
            <a:extLst>
              <a:ext uri="{FF2B5EF4-FFF2-40B4-BE49-F238E27FC236}">
                <a16:creationId xmlns:a16="http://schemas.microsoft.com/office/drawing/2014/main" id="{021D2A78-AD00-F15C-DCA0-22ED253CBA55}"/>
              </a:ext>
            </a:extLst>
          </p:cNvPr>
          <p:cNvSpPr/>
          <p:nvPr/>
        </p:nvSpPr>
        <p:spPr>
          <a:xfrm>
            <a:off x="14346381" y="6968836"/>
            <a:ext cx="3782291" cy="33666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Hệ thống C06 (VNeID)</a:t>
            </a:r>
            <a:endParaRPr lang="vi-VN"/>
          </a:p>
        </p:txBody>
      </p:sp>
      <p:sp>
        <p:nvSpPr>
          <p:cNvPr id="8" name="Oval 7">
            <a:extLst>
              <a:ext uri="{FF2B5EF4-FFF2-40B4-BE49-F238E27FC236}">
                <a16:creationId xmlns:a16="http://schemas.microsoft.com/office/drawing/2014/main" id="{1A1C2865-C21B-46A5-344A-92F6A17222AE}"/>
              </a:ext>
            </a:extLst>
          </p:cNvPr>
          <p:cNvSpPr/>
          <p:nvPr/>
        </p:nvSpPr>
        <p:spPr>
          <a:xfrm>
            <a:off x="9587347" y="2377735"/>
            <a:ext cx="3782291" cy="33666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Hệ thống giải quyết thủ tục hành chính</a:t>
            </a:r>
            <a:endParaRPr lang="vi-VN"/>
          </a:p>
        </p:txBody>
      </p:sp>
      <p:sp>
        <p:nvSpPr>
          <p:cNvPr id="15" name="Arrow: Left-Up 14">
            <a:extLst>
              <a:ext uri="{FF2B5EF4-FFF2-40B4-BE49-F238E27FC236}">
                <a16:creationId xmlns:a16="http://schemas.microsoft.com/office/drawing/2014/main" id="{C0B691F9-243E-7486-8662-660D55324580}"/>
              </a:ext>
            </a:extLst>
          </p:cNvPr>
          <p:cNvSpPr/>
          <p:nvPr/>
        </p:nvSpPr>
        <p:spPr>
          <a:xfrm rot="10800000">
            <a:off x="7301352" y="4550496"/>
            <a:ext cx="2182089" cy="2161309"/>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Arrow: Left-Up 18">
            <a:extLst>
              <a:ext uri="{FF2B5EF4-FFF2-40B4-BE49-F238E27FC236}">
                <a16:creationId xmlns:a16="http://schemas.microsoft.com/office/drawing/2014/main" id="{32D73198-310A-8548-DD08-EACFC8530D65}"/>
              </a:ext>
            </a:extLst>
          </p:cNvPr>
          <p:cNvSpPr/>
          <p:nvPr/>
        </p:nvSpPr>
        <p:spPr>
          <a:xfrm rot="16200000">
            <a:off x="13664045" y="4540106"/>
            <a:ext cx="2161309" cy="2182090"/>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24648EFD-53E6-0510-F527-91EFF267AC55}"/>
              </a:ext>
            </a:extLst>
          </p:cNvPr>
          <p:cNvSpPr txBox="1"/>
          <p:nvPr/>
        </p:nvSpPr>
        <p:spPr>
          <a:xfrm>
            <a:off x="5548745" y="5080297"/>
            <a:ext cx="2535382" cy="746230"/>
          </a:xfrm>
          <a:prstGeom prst="rect">
            <a:avLst/>
          </a:prstGeom>
          <a:noFill/>
        </p:spPr>
        <p:txBody>
          <a:bodyPr wrap="square" rtlCol="0">
            <a:spAutoFit/>
          </a:bodyPr>
          <a:lstStyle/>
          <a:p>
            <a:r>
              <a:rPr lang="en-US"/>
              <a:t>NDXP</a:t>
            </a:r>
            <a:endParaRPr lang="vi-VN"/>
          </a:p>
        </p:txBody>
      </p:sp>
      <p:sp>
        <p:nvSpPr>
          <p:cNvPr id="21" name="TextBox 20">
            <a:extLst>
              <a:ext uri="{FF2B5EF4-FFF2-40B4-BE49-F238E27FC236}">
                <a16:creationId xmlns:a16="http://schemas.microsoft.com/office/drawing/2014/main" id="{FB9665E0-D6CA-CFAA-943C-DED4F33DCCD1}"/>
              </a:ext>
            </a:extLst>
          </p:cNvPr>
          <p:cNvSpPr txBox="1"/>
          <p:nvPr/>
        </p:nvSpPr>
        <p:spPr>
          <a:xfrm>
            <a:off x="16448805" y="5080297"/>
            <a:ext cx="2182091" cy="746230"/>
          </a:xfrm>
          <a:prstGeom prst="rect">
            <a:avLst/>
          </a:prstGeom>
          <a:noFill/>
        </p:spPr>
        <p:txBody>
          <a:bodyPr wrap="square" rtlCol="0">
            <a:spAutoFit/>
          </a:bodyPr>
          <a:lstStyle/>
          <a:p>
            <a:r>
              <a:rPr lang="en-US"/>
              <a:t>VDXP</a:t>
            </a:r>
            <a:endParaRPr lang="vi-VN"/>
          </a:p>
        </p:txBody>
      </p:sp>
    </p:spTree>
    <p:extLst>
      <p:ext uri="{BB962C8B-B14F-4D97-AF65-F5344CB8AC3E}">
        <p14:creationId xmlns:p14="http://schemas.microsoft.com/office/powerpoint/2010/main" val="419659137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NHIỆM VỤ CÁC ĐƠN VỊ</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sp>
        <p:nvSpPr>
          <p:cNvPr id="10" name="Rectangle 9">
            <a:extLst>
              <a:ext uri="{FF2B5EF4-FFF2-40B4-BE49-F238E27FC236}">
                <a16:creationId xmlns:a16="http://schemas.microsoft.com/office/drawing/2014/main" id="{DE7057B9-5658-5205-0947-1BCF2C977D42}"/>
              </a:ext>
            </a:extLst>
          </p:cNvPr>
          <p:cNvSpPr/>
          <p:nvPr/>
        </p:nvSpPr>
        <p:spPr>
          <a:xfrm>
            <a:off x="1681739" y="3635104"/>
            <a:ext cx="4490461" cy="442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Kết nối với hệ thống định danh điện tử (VNeID của C06)</a:t>
            </a:r>
            <a:endParaRPr lang="vi-VN"/>
          </a:p>
        </p:txBody>
      </p:sp>
      <p:sp>
        <p:nvSpPr>
          <p:cNvPr id="11" name="TextBox 10">
            <a:extLst>
              <a:ext uri="{FF2B5EF4-FFF2-40B4-BE49-F238E27FC236}">
                <a16:creationId xmlns:a16="http://schemas.microsoft.com/office/drawing/2014/main" id="{7F598906-8809-366B-BBCF-285075B9D44D}"/>
              </a:ext>
            </a:extLst>
          </p:cNvPr>
          <p:cNvSpPr txBox="1"/>
          <p:nvPr/>
        </p:nvSpPr>
        <p:spPr>
          <a:xfrm>
            <a:off x="9164782" y="2984342"/>
            <a:ext cx="9682740" cy="6631303"/>
          </a:xfrm>
          <a:prstGeom prst="rect">
            <a:avLst/>
          </a:prstGeom>
          <a:noFill/>
        </p:spPr>
        <p:txBody>
          <a:bodyPr wrap="square" rtlCol="0">
            <a:spAutoFit/>
          </a:bodyPr>
          <a:lstStyle/>
          <a:p>
            <a:pPr marL="742950" indent="-742950">
              <a:buAutoNum type="arabicPeriod"/>
            </a:pPr>
            <a:r>
              <a:rPr lang="en-US"/>
              <a:t>API Lấy token hệ thống VNeID (C06 cung cấp)</a:t>
            </a:r>
          </a:p>
          <a:p>
            <a:pPr marL="742950" indent="-742950">
              <a:buAutoNum type="arabicPeriod"/>
            </a:pPr>
            <a:r>
              <a:rPr lang="vi-VN"/>
              <a:t>API Lấy token hệ thống MCĐT (Tỉnh xây dựng)</a:t>
            </a:r>
          </a:p>
          <a:p>
            <a:pPr marL="742950" indent="-742950">
              <a:buAutoNum type="arabicPeriod"/>
            </a:pPr>
            <a:r>
              <a:rPr lang="vi-VN"/>
              <a:t>API sinh mã hồ sơ từ hệ thống MCDT (Tỉnh xây dựng)</a:t>
            </a:r>
          </a:p>
          <a:p>
            <a:pPr marL="742950" indent="-742950">
              <a:buAutoNum type="arabicPeriod"/>
            </a:pPr>
            <a:r>
              <a:rPr lang="vi-VN"/>
              <a:t>API nhận thông tin hồ sơ từ VNeID sang MCDT (Tỉnh xây dựng)</a:t>
            </a:r>
          </a:p>
          <a:p>
            <a:pPr marL="742950" indent="-742950">
              <a:buAutoNum type="arabicPeriod"/>
            </a:pPr>
            <a:r>
              <a:rPr lang="vi-VN"/>
              <a:t>API nhận kết quả từ hệ thống MCDT sang VNeID (C06 cung cấp)</a:t>
            </a:r>
          </a:p>
        </p:txBody>
      </p:sp>
    </p:spTree>
    <p:extLst>
      <p:ext uri="{BB962C8B-B14F-4D97-AF65-F5344CB8AC3E}">
        <p14:creationId xmlns:p14="http://schemas.microsoft.com/office/powerpoint/2010/main" val="36159336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NHIỆM VỤ CÁC ĐƠN VỊ</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sp>
        <p:nvSpPr>
          <p:cNvPr id="3" name="Oval 2">
            <a:extLst>
              <a:ext uri="{FF2B5EF4-FFF2-40B4-BE49-F238E27FC236}">
                <a16:creationId xmlns:a16="http://schemas.microsoft.com/office/drawing/2014/main" id="{8B7D9DA4-665F-74E8-7EBB-011875B33E53}"/>
              </a:ext>
            </a:extLst>
          </p:cNvPr>
          <p:cNvSpPr/>
          <p:nvPr/>
        </p:nvSpPr>
        <p:spPr>
          <a:xfrm>
            <a:off x="3992156" y="1847286"/>
            <a:ext cx="3240156" cy="26835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Sở Tư pháp</a:t>
            </a:r>
            <a:endParaRPr lang="vi-VN"/>
          </a:p>
        </p:txBody>
      </p:sp>
      <p:sp>
        <p:nvSpPr>
          <p:cNvPr id="4" name="Oval 3">
            <a:extLst>
              <a:ext uri="{FF2B5EF4-FFF2-40B4-BE49-F238E27FC236}">
                <a16:creationId xmlns:a16="http://schemas.microsoft.com/office/drawing/2014/main" id="{6A76A778-5342-7521-3107-0B1B5CCBC58F}"/>
              </a:ext>
            </a:extLst>
          </p:cNvPr>
          <p:cNvSpPr/>
          <p:nvPr/>
        </p:nvSpPr>
        <p:spPr>
          <a:xfrm>
            <a:off x="15167313" y="2116906"/>
            <a:ext cx="3240156" cy="26835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PV06- Công an tỉnh</a:t>
            </a:r>
            <a:endParaRPr lang="vi-VN"/>
          </a:p>
        </p:txBody>
      </p:sp>
      <p:sp>
        <p:nvSpPr>
          <p:cNvPr id="6" name="TextBox 5">
            <a:extLst>
              <a:ext uri="{FF2B5EF4-FFF2-40B4-BE49-F238E27FC236}">
                <a16:creationId xmlns:a16="http://schemas.microsoft.com/office/drawing/2014/main" id="{D7ACE8BA-B9C6-2A75-49BC-4796C5C50664}"/>
              </a:ext>
            </a:extLst>
          </p:cNvPr>
          <p:cNvSpPr txBox="1"/>
          <p:nvPr/>
        </p:nvSpPr>
        <p:spPr>
          <a:xfrm>
            <a:off x="1964573" y="5764087"/>
            <a:ext cx="7295322" cy="5323509"/>
          </a:xfrm>
          <a:prstGeom prst="rect">
            <a:avLst/>
          </a:prstGeom>
          <a:noFill/>
        </p:spPr>
        <p:txBody>
          <a:bodyPr wrap="square" rtlCol="0">
            <a:spAutoFit/>
          </a:bodyPr>
          <a:lstStyle/>
          <a:p>
            <a:pPr marL="571500" indent="-571500">
              <a:buFontTx/>
              <a:buChar char="-"/>
            </a:pPr>
            <a:r>
              <a:rPr lang="en-US"/>
              <a:t>Nghiên cứu tiếp nhận hồ sơ qua cấp lý lịch tư pháp qua VNeID</a:t>
            </a:r>
          </a:p>
          <a:p>
            <a:pPr marL="571500" indent="-571500">
              <a:buFontTx/>
              <a:buChar char="-"/>
            </a:pPr>
            <a:r>
              <a:rPr lang="en-US"/>
              <a:t>Nghiên cứu hướng dẫn xử lý hồ sơ trên phần mềm dùng chung của Bộ Tư pháp</a:t>
            </a:r>
          </a:p>
          <a:p>
            <a:pPr marL="571500" indent="-571500">
              <a:buFontTx/>
              <a:buChar char="-"/>
            </a:pPr>
            <a:r>
              <a:rPr lang="en-US"/>
              <a:t>Cung cấp tài khoản ngân hàng cho C06 để cấu hình</a:t>
            </a:r>
            <a:endParaRPr lang="vi-VN"/>
          </a:p>
        </p:txBody>
      </p:sp>
      <p:sp>
        <p:nvSpPr>
          <p:cNvPr id="7" name="TextBox 6">
            <a:extLst>
              <a:ext uri="{FF2B5EF4-FFF2-40B4-BE49-F238E27FC236}">
                <a16:creationId xmlns:a16="http://schemas.microsoft.com/office/drawing/2014/main" id="{A40005EC-F13F-DBDD-CD25-8855BA14B595}"/>
              </a:ext>
            </a:extLst>
          </p:cNvPr>
          <p:cNvSpPr txBox="1"/>
          <p:nvPr/>
        </p:nvSpPr>
        <p:spPr>
          <a:xfrm>
            <a:off x="13732504" y="5764087"/>
            <a:ext cx="7295322" cy="2707921"/>
          </a:xfrm>
          <a:prstGeom prst="rect">
            <a:avLst/>
          </a:prstGeom>
          <a:noFill/>
        </p:spPr>
        <p:txBody>
          <a:bodyPr wrap="square" rtlCol="0">
            <a:spAutoFit/>
          </a:bodyPr>
          <a:lstStyle/>
          <a:p>
            <a:pPr marL="571500" indent="-571500">
              <a:buFontTx/>
              <a:buChar char="-"/>
            </a:pPr>
            <a:r>
              <a:rPr lang="en-US"/>
              <a:t>Nghiên cứu hướng dẫn xử lý yêu cầu, xác minh trên phần mềm đối với các hồ sơ được tiếp nhận từ VNeID </a:t>
            </a:r>
            <a:endParaRPr lang="vi-VN"/>
          </a:p>
        </p:txBody>
      </p:sp>
    </p:spTree>
    <p:extLst>
      <p:ext uri="{BB962C8B-B14F-4D97-AF65-F5344CB8AC3E}">
        <p14:creationId xmlns:p14="http://schemas.microsoft.com/office/powerpoint/2010/main" val="16880703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CÁC BƯỚC TRIỂN KHAI</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sp>
        <p:nvSpPr>
          <p:cNvPr id="6" name="TextBox 5">
            <a:extLst>
              <a:ext uri="{FF2B5EF4-FFF2-40B4-BE49-F238E27FC236}">
                <a16:creationId xmlns:a16="http://schemas.microsoft.com/office/drawing/2014/main" id="{6646E483-E98C-1448-942F-E75A97981F21}"/>
              </a:ext>
            </a:extLst>
          </p:cNvPr>
          <p:cNvSpPr txBox="1"/>
          <p:nvPr/>
        </p:nvSpPr>
        <p:spPr>
          <a:xfrm>
            <a:off x="11774775" y="1508472"/>
            <a:ext cx="9047019" cy="746230"/>
          </a:xfrm>
          <a:prstGeom prst="rect">
            <a:avLst/>
          </a:prstGeom>
          <a:noFill/>
        </p:spPr>
        <p:txBody>
          <a:bodyPr wrap="square" rtlCol="0">
            <a:spAutoFit/>
          </a:bodyPr>
          <a:lstStyle/>
          <a:p>
            <a:r>
              <a:rPr lang="en-US"/>
              <a:t>Triển khai trên môi trường chính thức</a:t>
            </a:r>
            <a:endParaRPr lang="vi-VN"/>
          </a:p>
        </p:txBody>
      </p:sp>
      <p:sp>
        <p:nvSpPr>
          <p:cNvPr id="7" name="Rectangle: Rounded Corners 6">
            <a:extLst>
              <a:ext uri="{FF2B5EF4-FFF2-40B4-BE49-F238E27FC236}">
                <a16:creationId xmlns:a16="http://schemas.microsoft.com/office/drawing/2014/main" id="{082A8790-DE7A-0C4D-4C7B-BC9F371A85C4}"/>
              </a:ext>
            </a:extLst>
          </p:cNvPr>
          <p:cNvSpPr/>
          <p:nvPr/>
        </p:nvSpPr>
        <p:spPr>
          <a:xfrm>
            <a:off x="10756349" y="2878132"/>
            <a:ext cx="11066607" cy="8822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a:t>B1: Tỉnh gửi văn bản ra C06 đề nghị triển khai cấp phiếu lý lịch tư pháp trên VNeID (trong đó kèm theo mã nguồn, thông tin tài khoản ngân hàng tạm thu theo mẫu).</a:t>
            </a:r>
          </a:p>
          <a:p>
            <a:r>
              <a:rPr lang="en-US" sz="4000"/>
              <a:t>B2: C06 phối hợp A05 kiểm tra, đánh giá mã nguồn</a:t>
            </a:r>
          </a:p>
          <a:p>
            <a:r>
              <a:rPr lang="en-US" sz="4000"/>
              <a:t>B3: Tỉnh cung cấp thông tin kết nối SS (DST code và IP của máy chủ SS), C06 cung cấp tài khoản kết nối trên môi trường chính thức</a:t>
            </a:r>
          </a:p>
          <a:p>
            <a:r>
              <a:rPr lang="en-US" sz="4000"/>
              <a:t>B4: Triển khai phần mềm môi trường pro kết nối qua VDXP</a:t>
            </a:r>
          </a:p>
          <a:p>
            <a:r>
              <a:rPr lang="en-US" sz="4000"/>
              <a:t>B5: Thực hiện thử một số hồ sơ (cần cung cấp số căn cước của người thực hiện) trước khi mở triển khai toàn tỉnh.</a:t>
            </a:r>
            <a:endParaRPr lang="vi-VN" sz="4000"/>
          </a:p>
        </p:txBody>
      </p:sp>
      <p:sp>
        <p:nvSpPr>
          <p:cNvPr id="4" name="TextBox 3">
            <a:extLst>
              <a:ext uri="{FF2B5EF4-FFF2-40B4-BE49-F238E27FC236}">
                <a16:creationId xmlns:a16="http://schemas.microsoft.com/office/drawing/2014/main" id="{10167208-C87F-3C8D-B928-91AA25361B9F}"/>
              </a:ext>
            </a:extLst>
          </p:cNvPr>
          <p:cNvSpPr txBox="1"/>
          <p:nvPr/>
        </p:nvSpPr>
        <p:spPr>
          <a:xfrm>
            <a:off x="1577831" y="1508472"/>
            <a:ext cx="9047019" cy="746230"/>
          </a:xfrm>
          <a:prstGeom prst="rect">
            <a:avLst/>
          </a:prstGeom>
          <a:noFill/>
        </p:spPr>
        <p:txBody>
          <a:bodyPr wrap="square" rtlCol="0">
            <a:spAutoFit/>
          </a:bodyPr>
          <a:lstStyle/>
          <a:p>
            <a:r>
              <a:rPr lang="en-US"/>
              <a:t>Triển khai trên môi trường test</a:t>
            </a:r>
            <a:endParaRPr lang="vi-VN"/>
          </a:p>
        </p:txBody>
      </p:sp>
      <p:sp>
        <p:nvSpPr>
          <p:cNvPr id="5" name="Rectangle: Rounded Corners 4">
            <a:extLst>
              <a:ext uri="{FF2B5EF4-FFF2-40B4-BE49-F238E27FC236}">
                <a16:creationId xmlns:a16="http://schemas.microsoft.com/office/drawing/2014/main" id="{D765C109-33AB-8C02-CC92-8E7B26742A21}"/>
              </a:ext>
            </a:extLst>
          </p:cNvPr>
          <p:cNvSpPr/>
          <p:nvPr/>
        </p:nvSpPr>
        <p:spPr>
          <a:xfrm>
            <a:off x="576669" y="2878132"/>
            <a:ext cx="9585640" cy="8822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a:p>
            <a:endParaRPr lang="en-US"/>
          </a:p>
          <a:p>
            <a:r>
              <a:rPr lang="en-US" b="1"/>
              <a:t>B1:</a:t>
            </a:r>
            <a:r>
              <a:rPr lang="en-US"/>
              <a:t>Tỉnh cung cấp thông tin tài khoản công dân test (theo mẫu C06 cung cấp), cung cấp endpoint của 03 api do hệ thống một cửa xây dựng cho C06, tài khoản lấy token của một cửa tỉnh</a:t>
            </a:r>
          </a:p>
          <a:p>
            <a:r>
              <a:rPr lang="en-US"/>
              <a:t>C06 cung cấp thông tin tài khoản lấy token của môi trường test</a:t>
            </a:r>
          </a:p>
          <a:p>
            <a:r>
              <a:rPr lang="en-US" b="1"/>
              <a:t>B2:</a:t>
            </a:r>
            <a:r>
              <a:rPr lang="en-US"/>
              <a:t> Thực hiện test các api trên môi trường internet</a:t>
            </a:r>
          </a:p>
          <a:p>
            <a:endParaRPr lang="en-US"/>
          </a:p>
          <a:p>
            <a:endParaRPr lang="vi-VN"/>
          </a:p>
        </p:txBody>
      </p:sp>
    </p:spTree>
    <p:extLst>
      <p:ext uri="{BB962C8B-B14F-4D97-AF65-F5344CB8AC3E}">
        <p14:creationId xmlns:p14="http://schemas.microsoft.com/office/powerpoint/2010/main" val="20913626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HƯỚNG DẪN KHAI BÁO TRÊN VNeID</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pic>
        <p:nvPicPr>
          <p:cNvPr id="2" name="Picture 1">
            <a:extLst>
              <a:ext uri="{FF2B5EF4-FFF2-40B4-BE49-F238E27FC236}">
                <a16:creationId xmlns:a16="http://schemas.microsoft.com/office/drawing/2014/main" id="{916CC40D-916F-5D4E-04C4-5A728832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136" y="1741549"/>
            <a:ext cx="4572935" cy="9430033"/>
          </a:xfrm>
          <a:prstGeom prst="rect">
            <a:avLst/>
          </a:prstGeom>
          <a:ln>
            <a:solidFill>
              <a:schemeClr val="tx1"/>
            </a:solidFill>
          </a:ln>
        </p:spPr>
      </p:pic>
      <p:pic>
        <p:nvPicPr>
          <p:cNvPr id="3" name="Picture 2">
            <a:extLst>
              <a:ext uri="{FF2B5EF4-FFF2-40B4-BE49-F238E27FC236}">
                <a16:creationId xmlns:a16="http://schemas.microsoft.com/office/drawing/2014/main" id="{4F2C0567-BEAD-55DE-8117-D5DAAB422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0777" y="1741549"/>
            <a:ext cx="4416299" cy="9430033"/>
          </a:xfrm>
          <a:prstGeom prst="rect">
            <a:avLst/>
          </a:prstGeom>
          <a:ln>
            <a:solidFill>
              <a:schemeClr val="tx1"/>
            </a:solidFill>
          </a:ln>
        </p:spPr>
      </p:pic>
      <p:pic>
        <p:nvPicPr>
          <p:cNvPr id="4" name="Picture 3">
            <a:extLst>
              <a:ext uri="{FF2B5EF4-FFF2-40B4-BE49-F238E27FC236}">
                <a16:creationId xmlns:a16="http://schemas.microsoft.com/office/drawing/2014/main" id="{EDCBC1CB-8067-23AD-95E8-2AFEDEF26D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781" y="1741549"/>
            <a:ext cx="4416299" cy="9430033"/>
          </a:xfrm>
          <a:prstGeom prst="rect">
            <a:avLst/>
          </a:prstGeom>
          <a:ln>
            <a:solidFill>
              <a:schemeClr val="tx1"/>
            </a:solidFill>
          </a:ln>
        </p:spPr>
      </p:pic>
      <p:pic>
        <p:nvPicPr>
          <p:cNvPr id="5" name="Picture 4">
            <a:extLst>
              <a:ext uri="{FF2B5EF4-FFF2-40B4-BE49-F238E27FC236}">
                <a16:creationId xmlns:a16="http://schemas.microsoft.com/office/drawing/2014/main" id="{0DAD4618-15A7-6D7A-1B00-9B7EBDBB3D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22785" y="1741549"/>
            <a:ext cx="4604817" cy="9430033"/>
          </a:xfrm>
          <a:prstGeom prst="rect">
            <a:avLst/>
          </a:prstGeom>
          <a:ln>
            <a:solidFill>
              <a:schemeClr val="tx1"/>
            </a:solidFill>
          </a:ln>
        </p:spPr>
      </p:pic>
    </p:spTree>
    <p:extLst>
      <p:ext uri="{BB962C8B-B14F-4D97-AF65-F5344CB8AC3E}">
        <p14:creationId xmlns:p14="http://schemas.microsoft.com/office/powerpoint/2010/main" val="119326900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HƯỚNG DẪN KHAI BÁO TRÊN VNeID</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pic>
        <p:nvPicPr>
          <p:cNvPr id="6" name="Picture 5">
            <a:extLst>
              <a:ext uri="{FF2B5EF4-FFF2-40B4-BE49-F238E27FC236}">
                <a16:creationId xmlns:a16="http://schemas.microsoft.com/office/drawing/2014/main" id="{E2818782-4B7F-1445-796E-BF1F1F1924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0032" y="1980087"/>
            <a:ext cx="4604817" cy="9430033"/>
          </a:xfrm>
          <a:prstGeom prst="rect">
            <a:avLst/>
          </a:prstGeom>
          <a:ln>
            <a:solidFill>
              <a:schemeClr val="tx1"/>
            </a:solidFill>
          </a:ln>
        </p:spPr>
      </p:pic>
      <p:pic>
        <p:nvPicPr>
          <p:cNvPr id="7" name="Picture 6">
            <a:extLst>
              <a:ext uri="{FF2B5EF4-FFF2-40B4-BE49-F238E27FC236}">
                <a16:creationId xmlns:a16="http://schemas.microsoft.com/office/drawing/2014/main" id="{6EDAB8B5-6EE3-717C-97AC-71A4E37DA1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03" y="1980088"/>
            <a:ext cx="4604817" cy="9430033"/>
          </a:xfrm>
          <a:prstGeom prst="rect">
            <a:avLst/>
          </a:prstGeom>
          <a:ln>
            <a:solidFill>
              <a:schemeClr val="tx1"/>
            </a:solidFill>
          </a:ln>
        </p:spPr>
      </p:pic>
      <p:pic>
        <p:nvPicPr>
          <p:cNvPr id="8" name="Picture 7">
            <a:extLst>
              <a:ext uri="{FF2B5EF4-FFF2-40B4-BE49-F238E27FC236}">
                <a16:creationId xmlns:a16="http://schemas.microsoft.com/office/drawing/2014/main" id="{0ACB963F-5594-9374-79EA-F17B139CD0D9}"/>
              </a:ext>
            </a:extLst>
          </p:cNvPr>
          <p:cNvPicPr>
            <a:picLocks noChangeAspect="1"/>
          </p:cNvPicPr>
          <p:nvPr/>
        </p:nvPicPr>
        <p:blipFill>
          <a:blip r:embed="rId6"/>
          <a:stretch>
            <a:fillRect/>
          </a:stretch>
        </p:blipFill>
        <p:spPr>
          <a:xfrm>
            <a:off x="11675260" y="1980087"/>
            <a:ext cx="4643629" cy="9430033"/>
          </a:xfrm>
          <a:prstGeom prst="rect">
            <a:avLst/>
          </a:prstGeom>
          <a:ln>
            <a:solidFill>
              <a:schemeClr val="tx1"/>
            </a:solidFill>
          </a:ln>
        </p:spPr>
      </p:pic>
      <p:pic>
        <p:nvPicPr>
          <p:cNvPr id="9" name="Picture 8">
            <a:extLst>
              <a:ext uri="{FF2B5EF4-FFF2-40B4-BE49-F238E27FC236}">
                <a16:creationId xmlns:a16="http://schemas.microsoft.com/office/drawing/2014/main" id="{9FE371E0-B073-57DE-DB4D-074227AC54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98976" y="1980089"/>
            <a:ext cx="4620064" cy="9430031"/>
          </a:xfrm>
          <a:prstGeom prst="rect">
            <a:avLst/>
          </a:prstGeom>
          <a:ln>
            <a:solidFill>
              <a:schemeClr val="tx1"/>
            </a:solidFill>
          </a:ln>
        </p:spPr>
      </p:pic>
    </p:spTree>
    <p:extLst>
      <p:ext uri="{BB962C8B-B14F-4D97-AF65-F5344CB8AC3E}">
        <p14:creationId xmlns:p14="http://schemas.microsoft.com/office/powerpoint/2010/main" val="278783863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14" name="TextBox 13"/>
          <p:cNvSpPr txBox="1"/>
          <p:nvPr/>
        </p:nvSpPr>
        <p:spPr>
          <a:xfrm>
            <a:off x="0" y="168211"/>
            <a:ext cx="22399625"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b="1"/>
              <a:t>QUY TRÌNH ĐĂNG KÝ TÀI KHOẢN ĐDĐT </a:t>
            </a:r>
            <a:endParaRPr lang="vi-VN" sz="5400"/>
          </a:p>
        </p:txBody>
      </p:sp>
      <p:pic>
        <p:nvPicPr>
          <p:cNvPr id="16" name="Picture 15">
            <a:extLst>
              <a:ext uri="{FF2B5EF4-FFF2-40B4-BE49-F238E27FC236}">
                <a16:creationId xmlns:a16="http://schemas.microsoft.com/office/drawing/2014/main" id="{463D6F15-7F4D-41FD-BA20-268665D6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701" y="0"/>
            <a:ext cx="1202511" cy="1260230"/>
          </a:xfrm>
          <a:prstGeom prst="rect">
            <a:avLst/>
          </a:prstGeom>
        </p:spPr>
      </p:pic>
      <p:sp>
        <p:nvSpPr>
          <p:cNvPr id="17" name="Google Shape;386;p28">
            <a:extLst>
              <a:ext uri="{FF2B5EF4-FFF2-40B4-BE49-F238E27FC236}">
                <a16:creationId xmlns:a16="http://schemas.microsoft.com/office/drawing/2014/main" id="{7B298231-DF9F-4D3C-F7BA-433683550285}"/>
              </a:ext>
            </a:extLst>
          </p:cNvPr>
          <p:cNvSpPr txBox="1">
            <a:spLocks/>
          </p:cNvSpPr>
          <p:nvPr/>
        </p:nvSpPr>
        <p:spPr>
          <a:xfrm>
            <a:off x="4915" y="-20480"/>
            <a:ext cx="22399625" cy="1173770"/>
          </a:xfrm>
          <a:prstGeom prst="rect">
            <a:avLst/>
          </a:prstGeom>
          <a:solidFill>
            <a:srgbClr val="C00000"/>
          </a:solidFill>
          <a:ln>
            <a:solidFill>
              <a:srgbClr val="C00000"/>
            </a:solidFill>
          </a:ln>
        </p:spPr>
        <p:txBody>
          <a:bodyPr spcFirstLastPara="1" wrap="square" lIns="223965" tIns="223965" rIns="223965" bIns="22396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500"/>
              <a:buFont typeface="Rokkitt"/>
              <a:buNone/>
              <a:defRPr sz="3500" b="1" i="0" u="none" strike="noStrike" cap="none">
                <a:solidFill>
                  <a:srgbClr val="FFFFFF"/>
                </a:solidFill>
                <a:latin typeface="Rokkitt"/>
                <a:ea typeface="Rokkitt"/>
                <a:cs typeface="Rokkitt"/>
                <a:sym typeface="Rokkitt"/>
              </a:defRPr>
            </a:lvl1pPr>
            <a:lvl2pPr marR="0" lvl="1"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2pPr>
            <a:lvl3pPr marR="0" lvl="2"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3pPr>
            <a:lvl4pPr marR="0" lvl="3"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4pPr>
            <a:lvl5pPr marR="0" lvl="4"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5pPr>
            <a:lvl6pPr marR="0" lvl="5"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6pPr>
            <a:lvl7pPr marR="0" lvl="6"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7pPr>
            <a:lvl8pPr marR="0" lvl="7"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8pPr>
            <a:lvl9pPr marR="0" lvl="8" algn="ctr" rtl="0">
              <a:lnSpc>
                <a:spcPct val="100000"/>
              </a:lnSpc>
              <a:spcBef>
                <a:spcPts val="0"/>
              </a:spcBef>
              <a:spcAft>
                <a:spcPts val="0"/>
              </a:spcAft>
              <a:buClr>
                <a:srgbClr val="434343"/>
              </a:buClr>
              <a:buSzPts val="3500"/>
              <a:buFont typeface="Rokkitt"/>
              <a:buNone/>
              <a:defRPr sz="3500" b="1" i="0" u="none" strike="noStrike" cap="none">
                <a:solidFill>
                  <a:srgbClr val="434343"/>
                </a:solidFill>
                <a:latin typeface="Rokkitt"/>
                <a:ea typeface="Rokkitt"/>
                <a:cs typeface="Rokkitt"/>
                <a:sym typeface="Rokkitt"/>
              </a:defRPr>
            </a:lvl9pPr>
          </a:lstStyle>
          <a:p>
            <a:pPr defTabSz="914400"/>
            <a:r>
              <a:rPr lang="en-US" sz="5400" kern="0">
                <a:solidFill>
                  <a:srgbClr val="ECCD9A"/>
                </a:solidFill>
                <a:latin typeface="+mj-lt"/>
              </a:rPr>
              <a:t>HƯỚNG DẪN KHAI BÁO TRÊN VNeID</a:t>
            </a:r>
            <a:endParaRPr lang="vi-VN" sz="5400" kern="0">
              <a:solidFill>
                <a:srgbClr val="ECCD9A"/>
              </a:solidFill>
              <a:latin typeface="+mj-lt"/>
            </a:endParaRPr>
          </a:p>
        </p:txBody>
      </p:sp>
      <p:pic>
        <p:nvPicPr>
          <p:cNvPr id="18" name="Picture 17">
            <a:extLst>
              <a:ext uri="{FF2B5EF4-FFF2-40B4-BE49-F238E27FC236}">
                <a16:creationId xmlns:a16="http://schemas.microsoft.com/office/drawing/2014/main" id="{FCC9F07C-FB70-3998-E5FC-630D48DB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6616" y="34412"/>
            <a:ext cx="1202511" cy="1260230"/>
          </a:xfrm>
          <a:prstGeom prst="rect">
            <a:avLst/>
          </a:prstGeom>
        </p:spPr>
      </p:pic>
      <p:pic>
        <p:nvPicPr>
          <p:cNvPr id="6" name="Picture 5">
            <a:extLst>
              <a:ext uri="{FF2B5EF4-FFF2-40B4-BE49-F238E27FC236}">
                <a16:creationId xmlns:a16="http://schemas.microsoft.com/office/drawing/2014/main" id="{B71F6216-8014-6F7F-0E57-8C2D989268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746" y="1980089"/>
            <a:ext cx="4351224" cy="8972833"/>
          </a:xfrm>
          <a:prstGeom prst="rect">
            <a:avLst/>
          </a:prstGeom>
          <a:ln>
            <a:solidFill>
              <a:schemeClr val="tx1"/>
            </a:solidFill>
          </a:ln>
        </p:spPr>
      </p:pic>
      <p:pic>
        <p:nvPicPr>
          <p:cNvPr id="8" name="Picture 7">
            <a:extLst>
              <a:ext uri="{FF2B5EF4-FFF2-40B4-BE49-F238E27FC236}">
                <a16:creationId xmlns:a16="http://schemas.microsoft.com/office/drawing/2014/main" id="{D0410F75-61E0-A62D-B047-3B56211E0E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6663" y="2078066"/>
            <a:ext cx="4348066" cy="8874856"/>
          </a:xfrm>
          <a:prstGeom prst="rect">
            <a:avLst/>
          </a:prstGeom>
          <a:ln>
            <a:solidFill>
              <a:schemeClr val="tx1"/>
            </a:solidFill>
          </a:ln>
        </p:spPr>
      </p:pic>
      <p:pic>
        <p:nvPicPr>
          <p:cNvPr id="9" name="Picture 8">
            <a:extLst>
              <a:ext uri="{FF2B5EF4-FFF2-40B4-BE49-F238E27FC236}">
                <a16:creationId xmlns:a16="http://schemas.microsoft.com/office/drawing/2014/main" id="{6371E178-6461-6417-00FE-4A785BF5BA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7120" y="2078066"/>
            <a:ext cx="4325889" cy="8874856"/>
          </a:xfrm>
          <a:prstGeom prst="rect">
            <a:avLst/>
          </a:prstGeom>
          <a:ln>
            <a:solidFill>
              <a:schemeClr val="tx1"/>
            </a:solidFill>
          </a:ln>
        </p:spPr>
      </p:pic>
      <p:pic>
        <p:nvPicPr>
          <p:cNvPr id="10" name="Picture 9">
            <a:extLst>
              <a:ext uri="{FF2B5EF4-FFF2-40B4-BE49-F238E27FC236}">
                <a16:creationId xmlns:a16="http://schemas.microsoft.com/office/drawing/2014/main" id="{E854FC0D-0D71-64DD-5C7F-A28C15A027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14753" y="2087052"/>
            <a:ext cx="4260288" cy="8667087"/>
          </a:xfrm>
          <a:prstGeom prst="rect">
            <a:avLst/>
          </a:prstGeom>
          <a:ln>
            <a:solidFill>
              <a:schemeClr val="tx1"/>
            </a:solidFill>
          </a:ln>
        </p:spPr>
      </p:pic>
    </p:spTree>
    <p:extLst>
      <p:ext uri="{BB962C8B-B14F-4D97-AF65-F5344CB8AC3E}">
        <p14:creationId xmlns:p14="http://schemas.microsoft.com/office/powerpoint/2010/main" val="4076356574"/>
      </p:ext>
    </p:extLst>
  </p:cSld>
  <p:clrMapOvr>
    <a:masterClrMapping/>
  </p:clrMapOvr>
  <p:transition spd="slow">
    <p:wipe/>
  </p:transition>
</p:sld>
</file>

<file path=ppt/theme/theme1.xml><?xml version="1.0" encoding="utf-8"?>
<a:theme xmlns:a="http://schemas.openxmlformats.org/drawingml/2006/main" name="Government Agency by Slidesgo">
  <a:themeElements>
    <a:clrScheme name="Simple Light">
      <a:dk1>
        <a:srgbClr val="434343"/>
      </a:dk1>
      <a:lt1>
        <a:srgbClr val="FFFFFF"/>
      </a:lt1>
      <a:dk2>
        <a:srgbClr val="E3EDED"/>
      </a:dk2>
      <a:lt2>
        <a:srgbClr val="F6E3D7"/>
      </a:lt2>
      <a:accent1>
        <a:srgbClr val="487D78"/>
      </a:accent1>
      <a:accent2>
        <a:srgbClr val="434343"/>
      </a:accent2>
      <a:accent3>
        <a:srgbClr val="E3EDED"/>
      </a:accent3>
      <a:accent4>
        <a:srgbClr val="F6E3D7"/>
      </a:accent4>
      <a:accent5>
        <a:srgbClr val="FFFFFF"/>
      </a:accent5>
      <a:accent6>
        <a:srgbClr val="487D78"/>
      </a:accent6>
      <a:hlink>
        <a:srgbClr val="434343"/>
      </a:hlink>
      <a:folHlink>
        <a:srgbClr val="0097A7"/>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7195</TotalTime>
  <Words>833</Words>
  <Application>Microsoft Office PowerPoint</Application>
  <PresentationFormat>Custom</PresentationFormat>
  <Paragraphs>74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Arimo</vt:lpstr>
      <vt:lpstr>Calibri</vt:lpstr>
      <vt:lpstr>Rokkitt</vt:lpstr>
      <vt:lpstr>Times New Roman</vt:lpstr>
      <vt:lpstr>Government Agency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daophankhai</dc:creator>
  <cp:lastModifiedBy>HP</cp:lastModifiedBy>
  <cp:revision>448</cp:revision>
  <dcterms:created xsi:type="dcterms:W3CDTF">2021-06-19T15:17:50Z</dcterms:created>
  <dcterms:modified xsi:type="dcterms:W3CDTF">2024-11-22T02:54:18Z</dcterms:modified>
</cp:coreProperties>
</file>